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8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2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26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2" r:id="rId1"/>
  </p:sldMasterIdLst>
  <p:notesMasterIdLst>
    <p:notesMasterId r:id="rId37"/>
  </p:notesMasterIdLst>
  <p:handoutMasterIdLst>
    <p:handoutMasterId r:id="rId38"/>
  </p:handoutMasterIdLst>
  <p:sldIdLst>
    <p:sldId id="485" r:id="rId2"/>
    <p:sldId id="486" r:id="rId3"/>
    <p:sldId id="487" r:id="rId4"/>
    <p:sldId id="606" r:id="rId5"/>
    <p:sldId id="607" r:id="rId6"/>
    <p:sldId id="488" r:id="rId7"/>
    <p:sldId id="598" r:id="rId8"/>
    <p:sldId id="599" r:id="rId9"/>
    <p:sldId id="600" r:id="rId10"/>
    <p:sldId id="601" r:id="rId11"/>
    <p:sldId id="602" r:id="rId12"/>
    <p:sldId id="563" r:id="rId13"/>
    <p:sldId id="589" r:id="rId14"/>
    <p:sldId id="564" r:id="rId15"/>
    <p:sldId id="584" r:id="rId16"/>
    <p:sldId id="566" r:id="rId17"/>
    <p:sldId id="567" r:id="rId18"/>
    <p:sldId id="565" r:id="rId19"/>
    <p:sldId id="591" r:id="rId20"/>
    <p:sldId id="590" r:id="rId21"/>
    <p:sldId id="592" r:id="rId22"/>
    <p:sldId id="593" r:id="rId23"/>
    <p:sldId id="523" r:id="rId24"/>
    <p:sldId id="594" r:id="rId25"/>
    <p:sldId id="569" r:id="rId26"/>
    <p:sldId id="595" r:id="rId27"/>
    <p:sldId id="604" r:id="rId28"/>
    <p:sldId id="605" r:id="rId29"/>
    <p:sldId id="603" r:id="rId30"/>
    <p:sldId id="596" r:id="rId31"/>
    <p:sldId id="608" r:id="rId32"/>
    <p:sldId id="609" r:id="rId33"/>
    <p:sldId id="610" r:id="rId34"/>
    <p:sldId id="612" r:id="rId35"/>
    <p:sldId id="597" r:id="rId36"/>
  </p:sldIdLst>
  <p:sldSz cx="9144000" cy="6858000" type="screen4x3"/>
  <p:notesSz cx="7010400" cy="92964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B509"/>
    <a:srgbClr val="0000FF"/>
    <a:srgbClr val="BBDA84"/>
    <a:srgbClr val="C7CD8B"/>
    <a:srgbClr val="FFFF99"/>
    <a:srgbClr val="FF9900"/>
    <a:srgbClr val="3F3F3F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3" autoAdjust="0"/>
    <p:restoredTop sz="94660"/>
  </p:normalViewPr>
  <p:slideViewPr>
    <p:cSldViewPr>
      <p:cViewPr>
        <p:scale>
          <a:sx n="76" d="100"/>
          <a:sy n="76" d="100"/>
        </p:scale>
        <p:origin x="-1218" y="-72"/>
      </p:cViewPr>
      <p:guideLst>
        <p:guide orient="horz" pos="192"/>
        <p:guide pos="5472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45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35.xml"/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2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41" tIns="46570" rIns="93141" bIns="46570" numCol="1" anchor="t" anchorCtr="0" compatLnSpc="1">
            <a:prstTxWarp prst="textNoShape">
              <a:avLst/>
            </a:prstTxWarp>
          </a:bodyPr>
          <a:lstStyle>
            <a:lvl1pPr defTabSz="931863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229379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41" tIns="46570" rIns="93141" bIns="46570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229380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41" tIns="46570" rIns="93141" bIns="46570" numCol="1" anchor="b" anchorCtr="0" compatLnSpc="1">
            <a:prstTxWarp prst="textNoShape">
              <a:avLst/>
            </a:prstTxWarp>
          </a:bodyPr>
          <a:lstStyle>
            <a:lvl1pPr defTabSz="931863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229381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41" tIns="46570" rIns="93141" bIns="46570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>
                <a:latin typeface="Times New Roman" pitchFamily="18" charset="0"/>
              </a:defRPr>
            </a:lvl1pPr>
          </a:lstStyle>
          <a:p>
            <a:fld id="{47DF43D6-FEB3-4049-99A9-70F85FDF84D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01074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338" name="Rectangle 2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sng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398339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962400" y="0"/>
            <a:ext cx="304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sng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27652" name="Rectangle 4">
            <a:extLst>
              <a:ext uri="{FF2B5EF4-FFF2-40B4-BE49-F238E27FC236}"/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8400" y="685800"/>
            <a:ext cx="4673600" cy="3505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  <a:ext uri="{FAA26D3D-D897-4be2-8F04-BA451C77F1D7}"/>
          </a:extLst>
        </p:spPr>
      </p:sp>
      <p:sp>
        <p:nvSpPr>
          <p:cNvPr id="398341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419600"/>
            <a:ext cx="51816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noProof="0"/>
              <a:t>Haga clic para modificar el estilo de texto del patrón</a:t>
            </a:r>
          </a:p>
          <a:p>
            <a:pPr lvl="1"/>
            <a:r>
              <a:rPr lang="es-ES" altLang="es-CL" noProof="0"/>
              <a:t>Segundo nivel</a:t>
            </a:r>
          </a:p>
          <a:p>
            <a:pPr lvl="2"/>
            <a:r>
              <a:rPr lang="es-ES" altLang="es-CL" noProof="0"/>
              <a:t>Tercer nivel</a:t>
            </a:r>
          </a:p>
          <a:p>
            <a:pPr lvl="3"/>
            <a:r>
              <a:rPr lang="es-ES" altLang="es-CL" noProof="0"/>
              <a:t>Cuarto nivel</a:t>
            </a:r>
          </a:p>
          <a:p>
            <a:pPr lvl="4"/>
            <a:r>
              <a:rPr lang="es-ES" altLang="es-CL" noProof="0"/>
              <a:t>Quinto nivel</a:t>
            </a:r>
          </a:p>
        </p:txBody>
      </p:sp>
      <p:sp>
        <p:nvSpPr>
          <p:cNvPr id="398342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9200"/>
            <a:ext cx="304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sng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398343" name="Rectangle 7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2400" y="8839200"/>
            <a:ext cx="304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sng">
                <a:latin typeface="Times New Roman" pitchFamily="18" charset="0"/>
              </a:defRPr>
            </a:lvl1pPr>
          </a:lstStyle>
          <a:p>
            <a:fld id="{E820991A-E303-492A-B461-550C9FA1F85A}" type="slidenum">
              <a:rPr lang="es-ES" altLang="es-CL"/>
              <a:pPr/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2019748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ORTADA 100.jpg                                                00000013G3                             B6298E95: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243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286000" y="3048000"/>
            <a:ext cx="6172200" cy="762000"/>
          </a:xfrm>
        </p:spPr>
        <p:txBody>
          <a:bodyPr/>
          <a:lstStyle>
            <a:lvl1pPr>
              <a:defRPr sz="4000">
                <a:solidFill>
                  <a:schemeClr val="folHlink"/>
                </a:solidFill>
              </a:defRPr>
            </a:lvl1pPr>
          </a:lstStyle>
          <a:p>
            <a:pPr lvl="0"/>
            <a:r>
              <a:rPr lang="es-ES" altLang="es-CL" noProof="0"/>
              <a:t>Haga clic para modificar el estilo de título del patrón</a:t>
            </a:r>
          </a:p>
        </p:txBody>
      </p:sp>
      <p:sp>
        <p:nvSpPr>
          <p:cNvPr id="40243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362200" y="4114800"/>
            <a:ext cx="6019800" cy="609600"/>
          </a:xfrm>
        </p:spPr>
        <p:txBody>
          <a:bodyPr/>
          <a:lstStyle>
            <a:lvl1pPr marL="0" indent="0">
              <a:buFontTx/>
              <a:buNone/>
              <a:defRPr sz="28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s-ES" altLang="es-CL" noProof="0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1470809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C3C1E1-744B-4665-BCAD-49378D378388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070153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4EFC3D-2999-4FD1-B296-C7774317604D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447173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62000" y="1600200"/>
            <a:ext cx="3886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886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A6AF43-B65B-4A4E-B365-BD587F83E84C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845618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9DAC42-B3CF-4111-8747-767E3BFA8624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315447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EF71FF-4711-46BF-B3BE-56B00850632B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821933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D5A051-D558-4815-B3DE-EB3255C038DC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480279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EC0A79-3107-4150-B17B-9A3E05580BBA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995122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26AE11-1B85-45EB-A506-B2E12875250F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557631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F7E017-E42C-47FA-96B0-AFF478C01128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955121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05600" y="304800"/>
            <a:ext cx="1981200" cy="54102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62000" y="304800"/>
            <a:ext cx="5791200" cy="54102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7FEE28-E2E7-417B-8B4D-BDE819913D28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466012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asks\Marketing\MANUAL IMAGEN CORPORATIVA 2004\PATRON TRANSPARENCIAS\MUT ppt original.WM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1411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53400" y="655320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00" b="1">
                <a:solidFill>
                  <a:schemeClr val="bg1"/>
                </a:solidFill>
                <a:latin typeface="Verdana" pitchFamily="34" charset="0"/>
              </a:defRPr>
            </a:lvl1pPr>
          </a:lstStyle>
          <a:p>
            <a:fld id="{77AB6F54-656C-43B0-9573-7E4EB28C9DA0}" type="slidenum">
              <a:rPr lang="es-ES_tradnl" altLang="es-CL"/>
              <a:pPr/>
              <a:t>‹Nº›</a:t>
            </a:fld>
            <a:endParaRPr lang="es-ES_tradnl" altLang="es-CL"/>
          </a:p>
        </p:txBody>
      </p:sp>
      <p:sp>
        <p:nvSpPr>
          <p:cNvPr id="1028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304800"/>
            <a:ext cx="792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L"/>
              <a:t>Título plantilla</a:t>
            </a:r>
          </a:p>
        </p:txBody>
      </p:sp>
      <p:sp>
        <p:nvSpPr>
          <p:cNvPr id="1029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600200"/>
            <a:ext cx="7924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L"/>
              <a:t>Haga clic para modificar el estilo de texto del patrón</a:t>
            </a:r>
          </a:p>
          <a:p>
            <a:pPr lvl="1"/>
            <a:r>
              <a:rPr lang="es-ES_tradnl" altLang="es-CL"/>
              <a:t>Segundo nivel</a:t>
            </a:r>
          </a:p>
          <a:p>
            <a:pPr lvl="2"/>
            <a:r>
              <a:rPr lang="es-ES_tradnl" altLang="es-CL"/>
              <a:t>Tercer nivel</a:t>
            </a:r>
          </a:p>
          <a:p>
            <a:pPr lvl="3"/>
            <a:r>
              <a:rPr lang="es-ES_tradnl" altLang="es-CL"/>
              <a:t>Cuarto nivel</a:t>
            </a:r>
          </a:p>
          <a:p>
            <a:pPr lvl="4"/>
            <a:r>
              <a:rPr lang="es-ES_tradnl" altLang="es-CL"/>
              <a:t>Quinto nivel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9" r:id="rId1"/>
    <p:sldLayoutId id="2147484169" r:id="rId2"/>
    <p:sldLayoutId id="2147484170" r:id="rId3"/>
    <p:sldLayoutId id="2147484171" r:id="rId4"/>
    <p:sldLayoutId id="2147484172" r:id="rId5"/>
    <p:sldLayoutId id="2147484173" r:id="rId6"/>
    <p:sldLayoutId id="2147484174" r:id="rId7"/>
    <p:sldLayoutId id="2147484175" r:id="rId8"/>
    <p:sldLayoutId id="2147484176" r:id="rId9"/>
    <p:sldLayoutId id="2147484177" r:id="rId10"/>
    <p:sldLayoutId id="214748417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595959"/>
          </a:solidFill>
          <a:latin typeface="+mj-lt"/>
          <a:ea typeface="MS PGothic" pitchFamily="34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595959"/>
          </a:solidFill>
          <a:latin typeface="Verdana" pitchFamily="34" charset="0"/>
          <a:ea typeface="MS PGothic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595959"/>
          </a:solidFill>
          <a:latin typeface="Verdana" pitchFamily="34" charset="0"/>
          <a:ea typeface="MS PGothic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595959"/>
          </a:solidFill>
          <a:latin typeface="Verdana" pitchFamily="34" charset="0"/>
          <a:ea typeface="MS PGothic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595959"/>
          </a:solidFill>
          <a:latin typeface="Verdana" pitchFamily="34" charset="0"/>
          <a:ea typeface="MS PGothic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595959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595959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595959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595959"/>
          </a:solidFill>
          <a:latin typeface="Verdana" pitchFamily="34" charset="0"/>
        </a:defRPr>
      </a:lvl9pPr>
    </p:titleStyle>
    <p:bodyStyle>
      <a:lvl1pPr marL="609600" indent="-609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838200" indent="-381000" algn="just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595959"/>
          </a:solidFill>
          <a:latin typeface="+mn-lt"/>
          <a:ea typeface="MS PGothic" pitchFamily="34" charset="-128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AutoNum type="arabicPeriod"/>
        <a:defRPr sz="2000" b="1">
          <a:solidFill>
            <a:srgbClr val="595959"/>
          </a:solidFill>
          <a:latin typeface="+mn-lt"/>
          <a:ea typeface="MS PGothic" pitchFamily="34" charset="-128"/>
        </a:defRPr>
      </a:lvl3pPr>
      <a:lvl4pPr marL="1752600" indent="-3810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209800" indent="-3810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667000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124200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581400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038600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wyeFfjtyx8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0825" y="3138488"/>
            <a:ext cx="5948363" cy="1803400"/>
          </a:xfrm>
        </p:spPr>
        <p:txBody>
          <a:bodyPr/>
          <a:lstStyle/>
          <a:p>
            <a:pPr algn="ctr">
              <a:defRPr/>
            </a:pPr>
            <a:r>
              <a:rPr lang="es-ES" dirty="0"/>
              <a:t>Control de riesgos eléctricos</a:t>
            </a:r>
          </a:p>
        </p:txBody>
      </p:sp>
      <p:pic>
        <p:nvPicPr>
          <p:cNvPr id="5123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475"/>
            <a:ext cx="5003800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 descr="Captura de pantalla 2017-02-19 a las 5.54.38 p.m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338" y="1585913"/>
            <a:ext cx="3233737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 Título">
            <a:extLst>
              <a:ext uri="{FF2B5EF4-FFF2-40B4-BE49-F238E27FC236}"/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9750" y="136525"/>
            <a:ext cx="79248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CL" sz="5400" dirty="0">
                <a:solidFill>
                  <a:srgbClr val="99CC00"/>
                </a:solidFill>
                <a:latin typeface="Calibri" panose="020F0502020204030204" pitchFamily="34" charset="0"/>
              </a:rPr>
              <a:t>	</a:t>
            </a:r>
            <a:r>
              <a:rPr lang="es-CL" sz="5400" dirty="0">
                <a:solidFill>
                  <a:srgbClr val="7EB509"/>
                </a:solidFill>
                <a:latin typeface="Calibri" panose="020F0502020204030204" pitchFamily="34" charset="0"/>
              </a:rPr>
              <a:t>Competencias</a:t>
            </a:r>
            <a:r>
              <a:rPr lang="es-CL" dirty="0">
                <a:solidFill>
                  <a:srgbClr val="99CC00"/>
                </a:solidFill>
                <a:latin typeface="Calibri" panose="020F0502020204030204" pitchFamily="34" charset="0"/>
              </a:rPr>
              <a:t> </a:t>
            </a:r>
            <a:br>
              <a:rPr lang="es-CL" dirty="0">
                <a:solidFill>
                  <a:srgbClr val="99CC00"/>
                </a:solidFill>
                <a:latin typeface="Calibri" panose="020F0502020204030204" pitchFamily="34" charset="0"/>
              </a:rPr>
            </a:br>
            <a:endParaRPr lang="es-PE" dirty="0">
              <a:solidFill>
                <a:srgbClr val="99CC00"/>
              </a:solidFill>
              <a:cs typeface="+mn-cs"/>
            </a:endParaRPr>
          </a:p>
        </p:txBody>
      </p:sp>
      <p:sp>
        <p:nvSpPr>
          <p:cNvPr id="7" name="2 Marcador de contenido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96850" y="836613"/>
            <a:ext cx="5689600" cy="5191125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es-CL" dirty="0">
              <a:latin typeface="Calibri" panose="020F0502020204030204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es-CL" dirty="0">
                <a:latin typeface="Calibri" panose="020F0502020204030204" pitchFamily="34" charset="0"/>
              </a:rPr>
              <a:t>Al finalizar el curso, los participantes serán  capaces de:</a:t>
            </a:r>
          </a:p>
          <a:p>
            <a:pPr marL="0" indent="0">
              <a:buFontTx/>
              <a:buNone/>
              <a:defRPr/>
            </a:pPr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ü"/>
              <a:defRPr/>
            </a:pPr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74638" indent="-274638" algn="just" eaLnBrk="1" hangingPunct="1">
              <a:buFont typeface="Wingdings" panose="05000000000000000000" pitchFamily="2" charset="2"/>
              <a:buChar char="ü"/>
              <a:defRPr/>
            </a:pPr>
            <a:r>
              <a:rPr lang="es-CL" altLang="es-CL" sz="2800" dirty="0">
                <a:latin typeface="Calibri" panose="020F0502020204030204" pitchFamily="34" charset="0"/>
              </a:rPr>
              <a:t>Realizar trabajo seguro y responsable en ámbitos relacionados con uso y manejo de energía eléctrica. </a:t>
            </a:r>
          </a:p>
        </p:txBody>
      </p:sp>
      <p:sp>
        <p:nvSpPr>
          <p:cNvPr id="6149" name="Marcador de número de diapositiva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F89953CA-50ED-4353-9135-288D534F18D8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2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138238"/>
            <a:ext cx="8820150" cy="4319587"/>
          </a:xfrm>
        </p:spPr>
        <p:txBody>
          <a:bodyPr>
            <a:noAutofit/>
          </a:bodyPr>
          <a:lstStyle/>
          <a:p>
            <a:pPr marL="706437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s-CL" altLang="es-CL" dirty="0">
                <a:latin typeface="Calibri" panose="020F0502020204030204" pitchFamily="34" charset="0"/>
                <a:ea typeface="ＭＳ Ｐゴシック" pitchFamily="34" charset="-128"/>
              </a:rPr>
              <a:t>Energía eléctrica</a:t>
            </a:r>
          </a:p>
          <a:p>
            <a:pPr marL="706437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s-CL" altLang="es-CL" dirty="0">
                <a:latin typeface="Calibri" panose="020F0502020204030204" pitchFamily="34" charset="0"/>
                <a:ea typeface="ＭＳ Ｐゴシック" pitchFamily="34" charset="-128"/>
              </a:rPr>
              <a:t>Tipos de corriente industrial</a:t>
            </a:r>
          </a:p>
          <a:p>
            <a:pPr marL="706437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s-CL" altLang="es-CL" dirty="0">
                <a:latin typeface="Calibri" panose="020F0502020204030204" pitchFamily="34" charset="0"/>
                <a:ea typeface="ＭＳ Ｐゴシック" pitchFamily="34" charset="-128"/>
              </a:rPr>
              <a:t>Efectos fisiológicos de la energía según intensidad </a:t>
            </a:r>
          </a:p>
          <a:p>
            <a:pPr marL="706437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s-CL" altLang="es-CL" dirty="0">
                <a:latin typeface="Calibri" panose="020F0502020204030204" pitchFamily="34" charset="0"/>
                <a:ea typeface="ＭＳ Ｐゴシック" pitchFamily="34" charset="-128"/>
              </a:rPr>
              <a:t>Acciones y condiciones subestándar</a:t>
            </a:r>
          </a:p>
          <a:p>
            <a:pPr marL="706437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s-CL" altLang="es-CL" dirty="0">
                <a:latin typeface="Calibri" panose="020F0502020204030204" pitchFamily="34" charset="0"/>
                <a:ea typeface="ＭＳ Ｐゴシック" pitchFamily="34" charset="-128"/>
              </a:rPr>
              <a:t>Formas de contacto con la energía eléctrica</a:t>
            </a:r>
          </a:p>
          <a:p>
            <a:pPr marL="706437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s-CL" altLang="es-CL" dirty="0">
                <a:latin typeface="Calibri" panose="020F0502020204030204" pitchFamily="34" charset="0"/>
                <a:ea typeface="ＭＳ Ｐゴシック" pitchFamily="34" charset="-128"/>
              </a:rPr>
              <a:t>Medidas preventivas</a:t>
            </a:r>
          </a:p>
          <a:p>
            <a:pPr marL="706437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s-CL" altLang="es-CL" dirty="0">
                <a:latin typeface="Calibri" panose="020F0502020204030204" pitchFamily="34" charset="0"/>
                <a:ea typeface="ＭＳ Ｐゴシック" pitchFamily="34" charset="-128"/>
              </a:rPr>
              <a:t>Riesgos en los equipos, dispositivos y herramientas eléctricas</a:t>
            </a:r>
          </a:p>
          <a:p>
            <a:pPr marL="706437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s-CL" altLang="es-CL" dirty="0">
                <a:latin typeface="Calibri" panose="020F0502020204030204" pitchFamily="34" charset="0"/>
                <a:ea typeface="ＭＳ Ｐゴシック" pitchFamily="34" charset="-128"/>
              </a:rPr>
              <a:t>Elementos de protección personal</a:t>
            </a:r>
          </a:p>
          <a:p>
            <a:pPr marL="706437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endParaRPr lang="es-CL" altLang="es-CL" dirty="0">
              <a:latin typeface="Calibri" panose="020F0502020204030204" pitchFamily="34" charset="0"/>
              <a:ea typeface="ＭＳ Ｐゴシック" pitchFamily="34" charset="-128"/>
            </a:endParaRPr>
          </a:p>
        </p:txBody>
      </p:sp>
      <p:sp>
        <p:nvSpPr>
          <p:cNvPr id="4" name="1 Título">
            <a:extLst>
              <a:ext uri="{FF2B5EF4-FFF2-40B4-BE49-F238E27FC236}"/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9750" y="136525"/>
            <a:ext cx="79248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CL" sz="5400" dirty="0">
                <a:solidFill>
                  <a:srgbClr val="99CC00"/>
                </a:solidFill>
                <a:latin typeface="Calibri" panose="020F0502020204030204" pitchFamily="34" charset="0"/>
              </a:rPr>
              <a:t>	</a:t>
            </a:r>
            <a:r>
              <a:rPr lang="es-CL" sz="5400" dirty="0">
                <a:solidFill>
                  <a:srgbClr val="7EB509"/>
                </a:solidFill>
                <a:latin typeface="Calibri" panose="020F0502020204030204" pitchFamily="34" charset="0"/>
              </a:rPr>
              <a:t>Contenido</a:t>
            </a:r>
            <a:r>
              <a:rPr lang="es-CL" dirty="0">
                <a:solidFill>
                  <a:srgbClr val="99CC00"/>
                </a:solidFill>
                <a:latin typeface="Calibri" panose="020F0502020204030204" pitchFamily="34" charset="0"/>
              </a:rPr>
              <a:t> </a:t>
            </a:r>
            <a:br>
              <a:rPr lang="es-CL" dirty="0">
                <a:solidFill>
                  <a:srgbClr val="99CC00"/>
                </a:solidFill>
                <a:latin typeface="Calibri" panose="020F0502020204030204" pitchFamily="34" charset="0"/>
              </a:rPr>
            </a:br>
            <a:endParaRPr lang="es-PE" dirty="0">
              <a:solidFill>
                <a:srgbClr val="99CC00"/>
              </a:solidFill>
              <a:cs typeface="+mn-cs"/>
            </a:endParaRPr>
          </a:p>
        </p:txBody>
      </p:sp>
      <p:sp>
        <p:nvSpPr>
          <p:cNvPr id="7172" name="Marcador de número de diapositiva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9E6AC8B6-0AC9-4A5A-A0D8-78B43E264CAC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3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altLang="es-CL" sz="4000">
                <a:solidFill>
                  <a:srgbClr val="99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Analicemos</a:t>
            </a:r>
            <a:r>
              <a:rPr lang="es-CL" altLang="es-CL" sz="4000" b="0">
                <a:solidFill>
                  <a:srgbClr val="99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CL" altLang="es-CL" sz="4000">
                <a:solidFill>
                  <a:srgbClr val="99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s-CL" altLang="es-CL" sz="4000" b="0">
                <a:solidFill>
                  <a:srgbClr val="99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CL" altLang="es-CL" sz="4000">
                <a:solidFill>
                  <a:srgbClr val="99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siguiente </a:t>
            </a:r>
            <a:r>
              <a:rPr lang="es-CL" altLang="es-CL" sz="4000" smtClean="0">
                <a:solidFill>
                  <a:srgbClr val="99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video</a:t>
            </a:r>
            <a:endParaRPr lang="es-CL" altLang="es-CL" sz="4000">
              <a:solidFill>
                <a:srgbClr val="99CC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195" name="CuadroTexto 4"/>
          <p:cNvSpPr txBox="1">
            <a:spLocks noChangeArrowheads="1"/>
          </p:cNvSpPr>
          <p:nvPr/>
        </p:nvSpPr>
        <p:spPr bwMode="auto">
          <a:xfrm>
            <a:off x="642938" y="1773238"/>
            <a:ext cx="7500937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pPr>
              <a:buFont typeface="Arial" charset="0"/>
              <a:buChar char="•"/>
            </a:pPr>
            <a:r>
              <a:rPr lang="es-CL" altLang="es-CL" sz="2800">
                <a:latin typeface="Calibri" pitchFamily="34" charset="0"/>
                <a:cs typeface="Calibri" pitchFamily="34" charset="0"/>
              </a:rPr>
              <a:t>Observa con atención el siguiente video</a:t>
            </a:r>
          </a:p>
          <a:p>
            <a:endParaRPr lang="es-CL" altLang="es-CL"/>
          </a:p>
          <a:p>
            <a:r>
              <a:rPr lang="es-CL" altLang="es-CL">
                <a:hlinkClick r:id="rId2"/>
              </a:rPr>
              <a:t>https://www.youtube.com/watch?v=xwyeFfjtyx8</a:t>
            </a:r>
            <a:endParaRPr lang="es-CL" altLang="es-CL"/>
          </a:p>
          <a:p>
            <a:endParaRPr lang="es-CL" altLang="es-CL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-415925"/>
            <a:ext cx="9144000" cy="8318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_tradnl" altLang="es-CL"/>
              <a:t/>
            </a:r>
            <a:br>
              <a:rPr lang="es-ES_tradnl" altLang="es-CL"/>
            </a:br>
            <a:endParaRPr lang="es-ES_tradnl" altLang="es-CL"/>
          </a:p>
        </p:txBody>
      </p:sp>
      <p:sp>
        <p:nvSpPr>
          <p:cNvPr id="8197" name="Rectángulo 7"/>
          <p:cNvSpPr>
            <a:spLocks noChangeArrowheads="1"/>
          </p:cNvSpPr>
          <p:nvPr/>
        </p:nvSpPr>
        <p:spPr bwMode="auto">
          <a:xfrm>
            <a:off x="1060450" y="2913063"/>
            <a:ext cx="70770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_tradnl" altLang="es-CL">
                <a:solidFill>
                  <a:srgbClr val="222222"/>
                </a:solidFill>
                <a:latin typeface="Arial" charset="0"/>
                <a:cs typeface="Arial" charset="0"/>
              </a:rPr>
              <a:t/>
            </a:r>
            <a:br>
              <a:rPr lang="es-ES_tradnl" altLang="es-CL">
                <a:solidFill>
                  <a:srgbClr val="222222"/>
                </a:solidFill>
                <a:latin typeface="Arial" charset="0"/>
                <a:cs typeface="Arial" charset="0"/>
              </a:rPr>
            </a:br>
            <a:endParaRPr lang="es-ES_tradnl" altLang="es-CL" sz="2000"/>
          </a:p>
        </p:txBody>
      </p:sp>
      <p:sp>
        <p:nvSpPr>
          <p:cNvPr id="8198" name="Marcador de número de diapositiva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A5149F53-55C8-4D9D-BA94-BECDF97D3A97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4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490538"/>
            <a:ext cx="7924800" cy="1143000"/>
          </a:xfrm>
        </p:spPr>
        <p:txBody>
          <a:bodyPr/>
          <a:lstStyle/>
          <a:p>
            <a:pPr>
              <a:defRPr/>
            </a:pPr>
            <a:r>
              <a:rPr lang="es-CL" altLang="es-CL" sz="4800" dirty="0">
                <a:solidFill>
                  <a:srgbClr val="99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Pensemos</a:t>
            </a:r>
            <a:r>
              <a:rPr lang="es-CL" altLang="es-CL" sz="4800" b="0" dirty="0">
                <a:solidFill>
                  <a:srgbClr val="99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</p:txBody>
      </p:sp>
      <p:sp>
        <p:nvSpPr>
          <p:cNvPr id="11267" name="Marcador de conteni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2157413"/>
            <a:ext cx="7924800" cy="4114800"/>
          </a:xfrm>
        </p:spPr>
        <p:txBody>
          <a:bodyPr/>
          <a:lstStyle/>
          <a:p>
            <a:pPr>
              <a:defRPr/>
            </a:pPr>
            <a:r>
              <a:rPr lang="es-CL" altLang="es-CL" dirty="0"/>
              <a:t>¿Qué te pareció el video? Argumenta tu respuesta</a:t>
            </a:r>
          </a:p>
          <a:p>
            <a:pPr>
              <a:buFontTx/>
              <a:buNone/>
              <a:defRPr/>
            </a:pPr>
            <a:endParaRPr lang="es-CL" altLang="es-CL" dirty="0"/>
          </a:p>
          <a:p>
            <a:pPr>
              <a:defRPr/>
            </a:pPr>
            <a:r>
              <a:rPr lang="es-CL" altLang="es-CL" dirty="0" smtClean="0"/>
              <a:t>¿Haz </a:t>
            </a:r>
            <a:r>
              <a:rPr lang="es-CL" altLang="es-CL" dirty="0"/>
              <a:t>experimentado una situación no deseada, ya sea accidente o incidente? Coméntala</a:t>
            </a:r>
          </a:p>
          <a:p>
            <a:pPr>
              <a:defRPr/>
            </a:pPr>
            <a:endParaRPr lang="es-CL" altLang="es-CL" dirty="0"/>
          </a:p>
          <a:p>
            <a:pPr>
              <a:defRPr/>
            </a:pPr>
            <a:r>
              <a:rPr lang="es-CL" altLang="es-CL" dirty="0"/>
              <a:t>¿Por qué crees que es importante el uso de elementos de protección personal? Argumenta tu respuesta</a:t>
            </a:r>
          </a:p>
        </p:txBody>
      </p:sp>
      <p:pic>
        <p:nvPicPr>
          <p:cNvPr id="922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0"/>
            <a:ext cx="21812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Marcador de número de diapositiva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B8AD238D-CDBC-43C7-A661-2C6F7FCB98C9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5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250"/>
            <a:ext cx="9036050" cy="1143000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es la energía eléctrica?</a:t>
            </a:r>
            <a:endParaRPr lang="es-CL" sz="4000" dirty="0"/>
          </a:p>
        </p:txBody>
      </p:sp>
      <p:sp>
        <p:nvSpPr>
          <p:cNvPr id="1024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0244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0245" name="Rectangle 11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0246" name="Rectangle 12"/>
          <p:cNvSpPr>
            <a:spLocks noChangeArrowheads="1"/>
          </p:cNvSpPr>
          <p:nvPr/>
        </p:nvSpPr>
        <p:spPr bwMode="auto">
          <a:xfrm>
            <a:off x="0" y="1295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0247" name="Rectangle 13"/>
          <p:cNvSpPr>
            <a:spLocks noChangeArrowheads="1"/>
          </p:cNvSpPr>
          <p:nvPr/>
        </p:nvSpPr>
        <p:spPr bwMode="auto">
          <a:xfrm>
            <a:off x="0" y="1562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3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359532" y="2348880"/>
            <a:ext cx="8424936" cy="2304256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lvl="2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La energía eléctrica se manifiesta como corriente eléctrica, es decir, como el flujo de electrones que pasa de átomo en átomo a lo largo de un conductor. En otras palabras, se trata de la energía que se produce cuando dos puntos con diferentes voltajes se ponen en contacto a través de un conductor eléctrico</a:t>
            </a:r>
          </a:p>
        </p:txBody>
      </p:sp>
      <p:sp>
        <p:nvSpPr>
          <p:cNvPr id="10251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2FABCFE9-C503-43C9-B413-561015EBB98D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6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250"/>
            <a:ext cx="9036050" cy="1143000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Definiciones</a:t>
            </a:r>
            <a:endParaRPr lang="es-CL" sz="4000" dirty="0"/>
          </a:p>
        </p:txBody>
      </p:sp>
      <p:sp>
        <p:nvSpPr>
          <p:cNvPr id="1126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126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1269" name="Rectangle 11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1270" name="Rectangle 12"/>
          <p:cNvSpPr>
            <a:spLocks noChangeArrowheads="1"/>
          </p:cNvSpPr>
          <p:nvPr/>
        </p:nvSpPr>
        <p:spPr bwMode="auto">
          <a:xfrm>
            <a:off x="0" y="1295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1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885776" y="2025614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Peligro</a:t>
            </a:r>
          </a:p>
        </p:txBody>
      </p:sp>
      <p:sp>
        <p:nvSpPr>
          <p:cNvPr id="9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899592" y="4598031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Dieléctrico</a:t>
            </a:r>
          </a:p>
        </p:txBody>
      </p:sp>
      <p:sp>
        <p:nvSpPr>
          <p:cNvPr id="10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4891443" y="4598031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Líneas de transmisión</a:t>
            </a:r>
          </a:p>
        </p:txBody>
      </p:sp>
      <p:sp>
        <p:nvSpPr>
          <p:cNvPr id="12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4860032" y="3299855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Probador de voltaje</a:t>
            </a:r>
          </a:p>
        </p:txBody>
      </p:sp>
      <p:sp>
        <p:nvSpPr>
          <p:cNvPr id="13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4860032" y="2001679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Energía eléctrica</a:t>
            </a:r>
          </a:p>
        </p:txBody>
      </p:sp>
      <p:sp>
        <p:nvSpPr>
          <p:cNvPr id="14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886272" y="3338078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Riesgo</a:t>
            </a:r>
          </a:p>
        </p:txBody>
      </p:sp>
      <p:sp>
        <p:nvSpPr>
          <p:cNvPr id="11289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DE9433C7-02EE-48A7-BAEF-C8359B3171F3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7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250"/>
            <a:ext cx="9036050" cy="1143000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Definiciones</a:t>
            </a:r>
            <a:endParaRPr lang="es-CL" sz="4000" dirty="0"/>
          </a:p>
        </p:txBody>
      </p:sp>
      <p:sp>
        <p:nvSpPr>
          <p:cNvPr id="1229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2292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2293" name="Rectangle 11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2294" name="Rectangle 12"/>
          <p:cNvSpPr>
            <a:spLocks noChangeArrowheads="1"/>
          </p:cNvSpPr>
          <p:nvPr/>
        </p:nvSpPr>
        <p:spPr bwMode="auto">
          <a:xfrm>
            <a:off x="0" y="1295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1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885776" y="2025614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Conductor</a:t>
            </a:r>
          </a:p>
        </p:txBody>
      </p:sp>
      <p:sp>
        <p:nvSpPr>
          <p:cNvPr id="9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899592" y="4598031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Conductor aislado</a:t>
            </a:r>
          </a:p>
        </p:txBody>
      </p:sp>
      <p:sp>
        <p:nvSpPr>
          <p:cNvPr id="10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4891443" y="4598031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Fusible</a:t>
            </a:r>
          </a:p>
        </p:txBody>
      </p:sp>
      <p:sp>
        <p:nvSpPr>
          <p:cNvPr id="12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4860032" y="3299855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Disyuntor</a:t>
            </a:r>
          </a:p>
        </p:txBody>
      </p:sp>
      <p:sp>
        <p:nvSpPr>
          <p:cNvPr id="13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4860032" y="2001679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Conductor desnudo</a:t>
            </a:r>
          </a:p>
        </p:txBody>
      </p:sp>
      <p:sp>
        <p:nvSpPr>
          <p:cNvPr id="14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886272" y="3338078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Conductor activo</a:t>
            </a:r>
          </a:p>
        </p:txBody>
      </p:sp>
      <p:sp>
        <p:nvSpPr>
          <p:cNvPr id="12313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DA99646E-B9A9-45D9-AB39-8648BE149771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8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250"/>
            <a:ext cx="9036050" cy="1143000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Definiciones</a:t>
            </a:r>
            <a:endParaRPr lang="es-CL" sz="4000" dirty="0"/>
          </a:p>
        </p:txBody>
      </p:sp>
      <p:sp>
        <p:nvSpPr>
          <p:cNvPr id="13315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3316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3317" name="Rectangle 11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3318" name="Rectangle 12"/>
          <p:cNvSpPr>
            <a:spLocks noChangeArrowheads="1"/>
          </p:cNvSpPr>
          <p:nvPr/>
        </p:nvSpPr>
        <p:spPr bwMode="auto">
          <a:xfrm>
            <a:off x="0" y="1295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1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885776" y="2025614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Protector térmico</a:t>
            </a:r>
          </a:p>
        </p:txBody>
      </p:sp>
      <p:sp>
        <p:nvSpPr>
          <p:cNvPr id="9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899592" y="4598031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Transformador</a:t>
            </a:r>
          </a:p>
        </p:txBody>
      </p:sp>
      <p:sp>
        <p:nvSpPr>
          <p:cNvPr id="14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886272" y="3338078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Protector diferencial</a:t>
            </a:r>
          </a:p>
        </p:txBody>
      </p:sp>
      <p:pic>
        <p:nvPicPr>
          <p:cNvPr id="13328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138238"/>
            <a:ext cx="5334000" cy="533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9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0AB5DC9C-25D9-47F3-AB69-3270F266CE9A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9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250"/>
            <a:ext cx="9036050" cy="1143000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Definiciones</a:t>
            </a:r>
            <a:endParaRPr lang="es-CL" sz="4000" dirty="0"/>
          </a:p>
        </p:txBody>
      </p:sp>
      <p:sp>
        <p:nvSpPr>
          <p:cNvPr id="14339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4340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4341" name="Rectangle 11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4342" name="Rectangle 12"/>
          <p:cNvSpPr>
            <a:spLocks noChangeArrowheads="1"/>
          </p:cNvSpPr>
          <p:nvPr/>
        </p:nvSpPr>
        <p:spPr bwMode="auto">
          <a:xfrm>
            <a:off x="0" y="1295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1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1475656" y="2380109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Corriente alterna</a:t>
            </a:r>
          </a:p>
        </p:txBody>
      </p:sp>
      <p:sp>
        <p:nvSpPr>
          <p:cNvPr id="14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4860032" y="4077072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Corriente continua</a:t>
            </a:r>
          </a:p>
        </p:txBody>
      </p:sp>
      <p:sp>
        <p:nvSpPr>
          <p:cNvPr id="14349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A314089C-B3A8-43D6-AA9C-CE9E3CC9FF4F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10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250"/>
            <a:ext cx="9036050" cy="1143000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Definiciones</a:t>
            </a:r>
            <a:endParaRPr lang="es-CL" sz="4000" dirty="0"/>
          </a:p>
        </p:txBody>
      </p:sp>
      <p:sp>
        <p:nvSpPr>
          <p:cNvPr id="1536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5364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5365" name="Rectangle 11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5366" name="Rectangle 12"/>
          <p:cNvSpPr>
            <a:spLocks noChangeArrowheads="1"/>
          </p:cNvSpPr>
          <p:nvPr/>
        </p:nvSpPr>
        <p:spPr bwMode="auto">
          <a:xfrm>
            <a:off x="0" y="1295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1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683568" y="2115571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Circuito eléctrico</a:t>
            </a:r>
          </a:p>
        </p:txBody>
      </p:sp>
      <p:sp>
        <p:nvSpPr>
          <p:cNvPr id="14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4932040" y="2115571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Conductor eléctrico</a:t>
            </a:r>
          </a:p>
        </p:txBody>
      </p:sp>
      <p:pic>
        <p:nvPicPr>
          <p:cNvPr id="15373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781300"/>
            <a:ext cx="3798887" cy="379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Imagen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2787650"/>
            <a:ext cx="3527425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5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4699FF33-FCCA-4297-8C20-6A279050B3BB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11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250"/>
            <a:ext cx="9036050" cy="1143000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¿Cuáles son los tipos de corriente industrial?</a:t>
            </a:r>
            <a:endParaRPr lang="es-CL" sz="4000" dirty="0"/>
          </a:p>
        </p:txBody>
      </p:sp>
      <p:sp>
        <p:nvSpPr>
          <p:cNvPr id="1638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638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6389" name="Rectangle 11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6390" name="Rectangle 12"/>
          <p:cNvSpPr>
            <a:spLocks noChangeArrowheads="1"/>
          </p:cNvSpPr>
          <p:nvPr/>
        </p:nvSpPr>
        <p:spPr bwMode="auto">
          <a:xfrm>
            <a:off x="0" y="1295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1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467544" y="2121544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Corriente monofásica</a:t>
            </a:r>
          </a:p>
        </p:txBody>
      </p:sp>
      <p:pic>
        <p:nvPicPr>
          <p:cNvPr id="16394" name="Imagen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25" y="104775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5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8127AA27-E34A-412C-AED0-6C4E02C85AB7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12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250"/>
            <a:ext cx="9036050" cy="1143000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¿Cuáles son los tipos de corriente industrial?</a:t>
            </a:r>
            <a:endParaRPr lang="es-CL" sz="4000" dirty="0"/>
          </a:p>
        </p:txBody>
      </p:sp>
      <p:sp>
        <p:nvSpPr>
          <p:cNvPr id="1741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7412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7413" name="Rectangle 11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7414" name="Rectangle 12"/>
          <p:cNvSpPr>
            <a:spLocks noChangeArrowheads="1"/>
          </p:cNvSpPr>
          <p:nvPr/>
        </p:nvSpPr>
        <p:spPr bwMode="auto">
          <a:xfrm>
            <a:off x="0" y="1295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11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467544" y="2121544"/>
            <a:ext cx="3384376" cy="93610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Corriente trifásica</a:t>
            </a:r>
          </a:p>
        </p:txBody>
      </p:sp>
      <p:pic>
        <p:nvPicPr>
          <p:cNvPr id="17418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700213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C32EF1FC-B7DD-4797-845D-7CCA618ED7C3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13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2 Marcador de número de diapositiva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833A6C6B-E05E-4C66-8AAE-03565E7673FC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14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8435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7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75" y="261938"/>
            <a:ext cx="9036050" cy="1143000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¿Cuáles son los efectos fisiológicos de la energía según su intensidad? </a:t>
            </a:r>
            <a:endParaRPr lang="es-CL" sz="4000" dirty="0"/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1043608" y="1664894"/>
            <a:ext cx="7272808" cy="4140370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lvl="2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0-1 mA: Umbral de la percepción.</a:t>
            </a:r>
          </a:p>
          <a:p>
            <a:pPr marL="457200" lvl="2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1-8 mA: Sorpresa fuerte, sin perder control muscular.</a:t>
            </a:r>
          </a:p>
          <a:p>
            <a:pPr marL="457200" lvl="2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9-15 mA: Reacción violenta, separándose del objeto.</a:t>
            </a:r>
          </a:p>
          <a:p>
            <a:pPr marL="457200" lvl="2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16-50 mA: Paralización muscular, fuertes contracciones y dificultad para respirar.</a:t>
            </a:r>
          </a:p>
          <a:p>
            <a:pPr marL="457200" lvl="2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51-100 mA: Puede causar fibrilación ventricular.</a:t>
            </a:r>
          </a:p>
          <a:p>
            <a:pPr marL="457200" lvl="2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101-200 mA: Fatal, siempre con fibrilación ventricular.</a:t>
            </a:r>
          </a:p>
          <a:p>
            <a:pPr marL="457200" lvl="2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201 mA o más: Fuertes contracciones que oprimen el corazón evitando la fibrilación, produce quemaduras y bloqueo nervioso.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2 Marcador de número de diapositiva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CE606EDD-D9D4-4D41-90E3-0C988AD4BC5D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15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9459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7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250"/>
            <a:ext cx="9036050" cy="1143000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¿A que corresponde el riesgo eléctrico?</a:t>
            </a:r>
            <a:endParaRPr lang="es-CL" sz="4000" dirty="0"/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262310" y="1638300"/>
            <a:ext cx="8424490" cy="308684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lvl="2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El riesgo eléctrico es la posibilidad de que la corriente eléctrica circule a través del cuerpo humano, pudiendo provocar lesiones de diferente consideración. Un accidente eléctrico se origina sin aparente aviso y es por esto que se deben establecer y respetar los controles previos a la actividad, usar los elementos de protección personal asignados y prestar especial atención a lo que se está haciendo.  </a:t>
            </a:r>
          </a:p>
          <a:p>
            <a:pPr marL="457200" lvl="2"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El supervisor debe conocer a cabalidad los diferentes sistemas eléctricos existentes, sus voltajes, amperajes, distancias de seguridad y las consecuencias de éstas al cuerpo humano.</a:t>
            </a:r>
          </a:p>
        </p:txBody>
      </p:sp>
      <p:pic>
        <p:nvPicPr>
          <p:cNvPr id="19464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938" y="4508500"/>
            <a:ext cx="1946275" cy="194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2 Marcador de número de diapositiva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13612B5D-35DF-4A0F-916D-3F12136250C9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16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48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7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" y="-171450"/>
            <a:ext cx="9036050" cy="1728788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Acciones inseguras o subestándar</a:t>
            </a:r>
            <a:endParaRPr lang="es-CL" sz="4000" dirty="0"/>
          </a:p>
        </p:txBody>
      </p:sp>
      <p:sp>
        <p:nvSpPr>
          <p:cNvPr id="8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269491" y="1196752"/>
            <a:ext cx="8712968" cy="489654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Falta de capacitación.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Condiciones físicas no aptas para desempeñar una labor determinada.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mantener una actitud de autocuidado en todo momento. 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Faltar a las normas de seguridad establecidas.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uso o mal uso de elementos de protección personal.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Falta de planificación en los trabajos.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Uso de equipos y herramientas en mal estado, por ejemplo esmeriles quebrados, extensiones con cables expuestos, enchufes rotos, etc.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uso de probador de voltaje, voltímetro o detector de tensión.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 sin protección.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Ejecución de trabajos con métodos inapropiados o sin respetar los métodos existentes.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Realizar bromas durante el desarrollo del trabajo.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respetar distancias de seguridad de líneas de tensión o cableado.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Realizar trabajos en circuitos energizados.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Sobrecargar alimentadores, tableros y/o enchufes.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endParaRPr lang="x-none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2 Marcador de número de diapositiva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ABE162BE-E048-434A-881A-B1B8A8913065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17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50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7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-26988" y="817563"/>
            <a:ext cx="9145588" cy="1143000"/>
          </a:xfrm>
        </p:spPr>
        <p:txBody>
          <a:bodyPr/>
          <a:lstStyle/>
          <a:p>
            <a:pPr algn="ctr">
              <a:defRPr/>
            </a:pPr>
            <a:r>
              <a:rPr lang="x-none" sz="400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Condiciones inseguras o subestándar</a:t>
            </a:r>
            <a:r>
              <a:rPr lang="es-CL" sz="4000" dirty="0"/>
              <a:t/>
            </a:r>
            <a:br>
              <a:rPr lang="es-CL" sz="4000" dirty="0"/>
            </a:br>
            <a:endParaRPr lang="es-CL" sz="4000" dirty="0"/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323528" y="1772816"/>
            <a:ext cx="8640960" cy="408413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Condiciones climáticas inadecuadas.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Métodos de trabajo obsoletos o inadecuados.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Elementos de protección no dieléctricos o fuera de norma.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Falta de mantención de equipos o herramientas eléctricas.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Mal funcionamiento de equipos de protección eléctrica, tales como interruptores automáticos, transformadores, puesta a tierra y disyuntores, o falta de ellos.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Instalaciones eléctricas fuera de norma o realizadas por personal no capacitado.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Equipos, herramientas y materiales dañados o defectuosos.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Conexiones hechizas o alteradas.</a:t>
            </a:r>
          </a:p>
          <a:p>
            <a:pPr marL="342900" lvl="1" indent="-342900">
              <a:buFont typeface="Arial" panose="020B0604020202020204" pitchFamily="34" charset="0"/>
              <a:buChar char="•"/>
              <a:defRPr/>
            </a:pPr>
            <a:r>
              <a:rPr lang="x-non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Conductores sin aislación o uniones defectuosas.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2 Marcador de número de diapositiva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FA3063E5-BD17-425C-865C-443A67CA0DF9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18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" name="1 Título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-2413000" y="549275"/>
            <a:ext cx="12098338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9pPr>
          </a:lstStyle>
          <a:p>
            <a:pPr lvl="2" algn="ctr">
              <a:defRPr/>
            </a:pPr>
            <a:r>
              <a:rPr lang="x-none" sz="4000" kern="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¿Cuáles son las formas de contacto con la energía eléctrica?</a:t>
            </a:r>
            <a:endParaRPr lang="es-CL" sz="4000" kern="0" dirty="0"/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395536" y="2402189"/>
            <a:ext cx="2952328" cy="901493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es-CL" b="1" dirty="0">
                <a:latin typeface="Calibri" panose="020F0502020204030204" pitchFamily="34" charset="0"/>
                <a:cs typeface="Calibri" panose="020F0502020204030204" pitchFamily="34" charset="0"/>
              </a:rPr>
              <a:t>Contacto directo</a:t>
            </a:r>
            <a:endParaRPr lang="x-none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2535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1219200"/>
            <a:ext cx="5335587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2 Marcador de número de diapositiva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346C86F3-0591-46F1-8117-46A213232A94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19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" name="1 Título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-2413000" y="549275"/>
            <a:ext cx="12098338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9pPr>
          </a:lstStyle>
          <a:p>
            <a:pPr lvl="2" algn="ctr">
              <a:defRPr/>
            </a:pPr>
            <a:r>
              <a:rPr lang="x-none" sz="4000" kern="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¿Cuáles son las formas de contacto con la energía eléctrica?</a:t>
            </a:r>
            <a:endParaRPr lang="es-CL" sz="4000" kern="0" dirty="0"/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395536" y="2402189"/>
            <a:ext cx="2952328" cy="901493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es-CL" b="1" dirty="0">
                <a:latin typeface="Calibri" panose="020F0502020204030204" pitchFamily="34" charset="0"/>
                <a:cs typeface="Calibri" panose="020F0502020204030204" pitchFamily="34" charset="0"/>
              </a:rPr>
              <a:t>Contacto indirecto</a:t>
            </a:r>
            <a:endParaRPr lang="x-none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3559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624013"/>
            <a:ext cx="5080000" cy="508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Marcador de número de diapositiva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A1481FEF-ADBB-4F50-8571-D2DD50A11089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20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" name="1 Título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-2413000" y="549275"/>
            <a:ext cx="12098338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9pPr>
          </a:lstStyle>
          <a:p>
            <a:pPr lvl="2" algn="ctr">
              <a:defRPr/>
            </a:pPr>
            <a:r>
              <a:rPr lang="x-none" sz="4000" kern="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¿Cuáles son las formas de contacto con la energía eléctrica?</a:t>
            </a:r>
            <a:endParaRPr lang="es-CL" sz="4000" kern="0" dirty="0"/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395536" y="2402189"/>
            <a:ext cx="2952328" cy="901493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es-CL" b="1" dirty="0">
                <a:latin typeface="Calibri" panose="020F0502020204030204" pitchFamily="34" charset="0"/>
                <a:cs typeface="Calibri" panose="020F0502020204030204" pitchFamily="34" charset="0"/>
              </a:rPr>
              <a:t>Arco eléctrico</a:t>
            </a:r>
            <a:endParaRPr lang="x-none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4583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88913"/>
            <a:ext cx="7851775" cy="785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2 Marcador de número de diapositiva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CE7FFDD0-96D4-4446-AE8C-FD4291604CB9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21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" name="1 Título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-2413000" y="549275"/>
            <a:ext cx="12098338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9pPr>
          </a:lstStyle>
          <a:p>
            <a:pPr lvl="2" algn="ctr">
              <a:defRPr/>
            </a:pPr>
            <a:r>
              <a:rPr lang="x-none" sz="4000" kern="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¿Cuáles son las formas de contacto con la energía eléctrica?</a:t>
            </a:r>
            <a:endParaRPr lang="es-CL" sz="4000" kern="0" dirty="0"/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395536" y="2402189"/>
            <a:ext cx="2952328" cy="901493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es-CL" b="1" dirty="0">
                <a:latin typeface="Calibri" panose="020F0502020204030204" pitchFamily="34" charset="0"/>
                <a:cs typeface="Calibri" panose="020F0502020204030204" pitchFamily="34" charset="0"/>
              </a:rPr>
              <a:t>Descarga por inducción</a:t>
            </a:r>
            <a:endParaRPr lang="x-none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5607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401888"/>
            <a:ext cx="53340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2 Marcador de número de diapositiva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2C9B4E7B-1291-49FF-A5FA-DB4C1B7F1ED9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22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" name="1 Título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-2413000" y="549275"/>
            <a:ext cx="12098338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9pPr>
          </a:lstStyle>
          <a:p>
            <a:pPr lvl="2" algn="ctr">
              <a:defRPr/>
            </a:pPr>
            <a:r>
              <a:rPr lang="x-none" sz="4000" kern="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¿Cuáles son las formas de contacto con la energía eléctrica?</a:t>
            </a:r>
            <a:endParaRPr lang="es-CL" sz="4000" kern="0" dirty="0"/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395536" y="2402189"/>
            <a:ext cx="2952328" cy="901493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defRPr/>
            </a:pPr>
            <a:r>
              <a:rPr lang="es-CL" b="1" dirty="0">
                <a:latin typeface="Calibri" panose="020F0502020204030204" pitchFamily="34" charset="0"/>
                <a:cs typeface="Calibri" panose="020F0502020204030204" pitchFamily="34" charset="0"/>
              </a:rPr>
              <a:t>Explosión Eléctrica</a:t>
            </a:r>
            <a:endParaRPr lang="x-none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6631" name="Imagen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2708275"/>
            <a:ext cx="4248150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>
              <a:defRPr/>
            </a:pPr>
            <a:r>
              <a:rPr lang="es-CL" sz="3600" dirty="0"/>
              <a:t/>
            </a:r>
            <a:br>
              <a:rPr lang="es-CL" sz="3600" dirty="0"/>
            </a:br>
            <a:endParaRPr lang="es-CL" dirty="0"/>
          </a:p>
        </p:txBody>
      </p:sp>
      <p:sp>
        <p:nvSpPr>
          <p:cNvPr id="5" name="1 Título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-180975" y="-28575"/>
            <a:ext cx="792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9pPr>
          </a:lstStyle>
          <a:p>
            <a:pPr algn="ctr">
              <a:defRPr/>
            </a:pPr>
            <a:r>
              <a:rPr lang="x-none" sz="4000" kern="0" dirty="0">
                <a:solidFill>
                  <a:srgbClr val="7EB509"/>
                </a:solidFill>
                <a:latin typeface="Calibri" panose="020F0502020204030204" pitchFamily="34" charset="0"/>
              </a:rPr>
              <a:t>Armarios, tableros y cajas</a:t>
            </a:r>
            <a:endParaRPr lang="es-PE" sz="4000" kern="0" dirty="0">
              <a:solidFill>
                <a:srgbClr val="7EB509"/>
              </a:solidFill>
              <a:latin typeface="Calibri" panose="020F0502020204030204" pitchFamily="34" charset="0"/>
            </a:endParaRPr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251520" y="1268760"/>
            <a:ext cx="7992888" cy="4680520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lvl="2"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Riesgos: Contacto eléctrico.</a:t>
            </a:r>
          </a:p>
          <a:p>
            <a:pPr marL="457200" lvl="2">
              <a:defRPr/>
            </a:pPr>
            <a:endParaRPr lang="x-none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2"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Medidas preventivas: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Cuando se realicen trabajos en los equipos, éstos deben encontrarse </a:t>
            </a:r>
            <a:r>
              <a:rPr lang="x-none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desenergizados</a:t>
            </a: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Deben contar con interruptor diferencial, automático y puesta a tierra.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Los tableros deben encontrarse en buen estado.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sobrecargar equipo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Los tableros deberán encontrarse cerrados con candado u otro medio seguro.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ubicar tableros en lugares expuestos a lluvia, agua, humedad, otros.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La luz piloto del tablero debe encontrarse en buen estado.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Todo material del tablero debe ser de material no conductor.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Solo personal autorizado puede manipular los tableros eléctricos.	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permitir los tableros </a:t>
            </a: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abiertos y sin sus cubiertas de protección.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realizar tomas hechizas.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La instalación de los tableros debe ser realizada por personal calificado.</a:t>
            </a:r>
          </a:p>
        </p:txBody>
      </p:sp>
      <p:sp>
        <p:nvSpPr>
          <p:cNvPr id="27655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929CA4D7-05B4-4B26-AFE8-DA4A73FADDC5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23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27656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325" y="620713"/>
            <a:ext cx="1889125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>
              <a:defRPr/>
            </a:pPr>
            <a:r>
              <a:rPr lang="es-CL" sz="3600" dirty="0"/>
              <a:t/>
            </a:r>
            <a:br>
              <a:rPr lang="es-CL" sz="3600" dirty="0"/>
            </a:br>
            <a:endParaRPr lang="es-CL" dirty="0"/>
          </a:p>
        </p:txBody>
      </p:sp>
      <p:sp>
        <p:nvSpPr>
          <p:cNvPr id="5" name="1 Título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762000" y="304800"/>
            <a:ext cx="792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9pPr>
          </a:lstStyle>
          <a:p>
            <a:pPr algn="ctr">
              <a:defRPr/>
            </a:pPr>
            <a:r>
              <a:rPr lang="x-none" sz="4000" kern="0" dirty="0">
                <a:solidFill>
                  <a:srgbClr val="7EB509"/>
                </a:solidFill>
                <a:latin typeface="Calibri" panose="020F0502020204030204" pitchFamily="34" charset="0"/>
              </a:rPr>
              <a:t>Conductores eléctricos</a:t>
            </a:r>
            <a:endParaRPr lang="es-PE" sz="4000" kern="0" dirty="0">
              <a:solidFill>
                <a:srgbClr val="7EB509"/>
              </a:solidFill>
              <a:latin typeface="Calibri" panose="020F0502020204030204" pitchFamily="34" charset="0"/>
            </a:endParaRPr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553445" y="1886785"/>
            <a:ext cx="5616624" cy="3732501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lvl="2"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Riesgos: Contacto eléctrico.</a:t>
            </a:r>
          </a:p>
          <a:p>
            <a:pPr marL="457200" lvl="2">
              <a:defRPr/>
            </a:pPr>
            <a:endParaRPr lang="x-none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2"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Medidas preventivas: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utilizar conductores con aislantes gastados, dañados o defectuosos.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Canalizar los conductores a la vista.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Revisión permanente de los conductores.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parchar.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Eliminar todo cableado en malas condiciones (alambre expuesto).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utilizar conductores con uniones defectuosas o sin aislación.	</a:t>
            </a:r>
          </a:p>
        </p:txBody>
      </p:sp>
      <p:pic>
        <p:nvPicPr>
          <p:cNvPr id="28679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613" y="1887538"/>
            <a:ext cx="3571875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0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47A970F0-DB28-498C-8EF2-B5281D5E8A4E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24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>
              <a:defRPr/>
            </a:pPr>
            <a:r>
              <a:rPr lang="es-CL" sz="3600" dirty="0"/>
              <a:t/>
            </a:r>
            <a:br>
              <a:rPr lang="es-CL" sz="3600" dirty="0"/>
            </a:br>
            <a:endParaRPr lang="es-CL" dirty="0"/>
          </a:p>
        </p:txBody>
      </p:sp>
      <p:sp>
        <p:nvSpPr>
          <p:cNvPr id="5" name="1 Título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539750" y="333375"/>
            <a:ext cx="792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9pPr>
          </a:lstStyle>
          <a:p>
            <a:pPr algn="ctr">
              <a:defRPr/>
            </a:pPr>
            <a:r>
              <a:rPr lang="x-none" sz="4000" kern="0" dirty="0">
                <a:solidFill>
                  <a:srgbClr val="7EB509"/>
                </a:solidFill>
                <a:latin typeface="Calibri" panose="020F0502020204030204" pitchFamily="34" charset="0"/>
              </a:rPr>
              <a:t>Enchufes</a:t>
            </a:r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284510" y="1504950"/>
            <a:ext cx="8435280" cy="3096344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marL="0" lvl="1"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Riesgos: Contacto eléctrico.</a:t>
            </a:r>
          </a:p>
          <a:p>
            <a:pPr marL="0" lvl="1">
              <a:defRPr/>
            </a:pPr>
            <a:endParaRPr lang="x-none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Medidas preventivas:</a:t>
            </a:r>
          </a:p>
          <a:p>
            <a:pPr marL="285750" lvl="1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sobrecargar enchufes.</a:t>
            </a:r>
          </a:p>
          <a:p>
            <a:pPr marL="285750" lvl="1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utilizar enchufes dañados o defectuosos.</a:t>
            </a:r>
          </a:p>
          <a:p>
            <a:pPr marL="285750" lvl="1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utilizar tomas de corriente deteriorados o rotos.</a:t>
            </a:r>
          </a:p>
          <a:p>
            <a:pPr marL="285750" lvl="1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introducir otro tipo de artefactos a los orificios de los enchufes.</a:t>
            </a:r>
          </a:p>
          <a:p>
            <a:pPr marL="285750" lvl="1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Solo utilizar enchufes compatibles al país (domiciliario e industrial).</a:t>
            </a:r>
          </a:p>
          <a:p>
            <a:pPr marL="285750" lvl="1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Las tomas de corriente y enchufes no deben manipularse con las manos o cuerpo mojados.</a:t>
            </a:r>
          </a:p>
          <a:p>
            <a:pPr lvl="1" indent="-457200">
              <a:buFont typeface="Arial" panose="020B0604020202020204" pitchFamily="34" charset="0"/>
              <a:buChar char="•"/>
              <a:defRPr/>
            </a:pPr>
            <a:endParaRPr lang="x-none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9703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708275"/>
            <a:ext cx="5334000" cy="533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4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15C7CA75-B20B-476E-9DD1-53426FBF072A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25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>
              <a:defRPr/>
            </a:pPr>
            <a:r>
              <a:rPr lang="es-CL" sz="3600" dirty="0"/>
              <a:t/>
            </a:r>
            <a:br>
              <a:rPr lang="es-CL" sz="3600" dirty="0"/>
            </a:br>
            <a:endParaRPr lang="es-CL" dirty="0"/>
          </a:p>
        </p:txBody>
      </p:sp>
      <p:sp>
        <p:nvSpPr>
          <p:cNvPr id="5" name="1 Título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762000" y="304800"/>
            <a:ext cx="792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9pPr>
          </a:lstStyle>
          <a:p>
            <a:pPr algn="ctr">
              <a:defRPr/>
            </a:pPr>
            <a:r>
              <a:rPr lang="x-none" sz="4000" kern="0" dirty="0">
                <a:solidFill>
                  <a:srgbClr val="7EB509"/>
                </a:solidFill>
                <a:latin typeface="Calibri" panose="020F0502020204030204" pitchFamily="34" charset="0"/>
              </a:rPr>
              <a:t>Extensiones eléctricas</a:t>
            </a:r>
            <a:endParaRPr lang="es-PE" sz="4000" kern="0" dirty="0">
              <a:solidFill>
                <a:srgbClr val="7EB509"/>
              </a:solidFill>
              <a:latin typeface="Calibri" panose="020F0502020204030204" pitchFamily="34" charset="0"/>
            </a:endParaRPr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553445" y="1886785"/>
            <a:ext cx="5616624" cy="3732501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lvl="2"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Riesgos: Contacto eléctrico.</a:t>
            </a:r>
          </a:p>
          <a:p>
            <a:pPr marL="457200" lvl="2">
              <a:defRPr/>
            </a:pPr>
            <a:endParaRPr lang="x-none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2"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•	Medidas preventivas: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Ubicar extensiones en altura, con el objeto de no ser pisadas. 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	No parchar.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Utilizar enchufes en buen estado. 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arrastrar ni tirar los cables.</a:t>
            </a:r>
          </a:p>
          <a:p>
            <a:pPr marL="742950" lvl="2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Permitir sólo extensiones con cable blindado.</a:t>
            </a:r>
          </a:p>
        </p:txBody>
      </p:sp>
      <p:sp>
        <p:nvSpPr>
          <p:cNvPr id="30727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48FACF97-F848-4539-8A1B-739E5A3323C5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26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30728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350" y="2228850"/>
            <a:ext cx="3389313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875" y="-46038"/>
            <a:ext cx="7924800" cy="1143001"/>
          </a:xfrm>
        </p:spPr>
        <p:txBody>
          <a:bodyPr/>
          <a:lstStyle/>
          <a:p>
            <a:pPr algn="ctr">
              <a:defRPr/>
            </a:pPr>
            <a:r>
              <a:rPr lang="x-none" sz="3600" dirty="0">
                <a:solidFill>
                  <a:srgbClr val="99CC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Medidas preventivas generales para el riesgo eléctrico</a:t>
            </a:r>
            <a:endParaRPr lang="es-ES" sz="3600" dirty="0">
              <a:solidFill>
                <a:srgbClr val="99CC00"/>
              </a:solidFill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746585" y="1412776"/>
            <a:ext cx="7940215" cy="4176464"/>
          </a:xfrm>
          <a:prstGeom prst="rect">
            <a:avLst/>
          </a:prstGeom>
          <a:solidFill>
            <a:srgbClr val="7EB509"/>
          </a:solidFill>
          <a:ln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Verificar la presencia de energía eléctrica.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Utilizar elementos de seguridad correspondientes a riesgo eléctrico (dieléctricos).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Cumplir los procedimientos de trabajo establecidos.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Usar probador de voltaje, voltímetros y detectores de tensión.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Capacitación del personal.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Puesta a tierra: El objetivo de esta medida preventiva es controlar los posibles efectos derivados de la puesta en tensión de la instalación o línea eléctrica.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Puesta a Tierra de Bloqueo: Conjunto de equipos </a:t>
            </a:r>
            <a:r>
              <a:rPr lang="es-CL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trifilares</a:t>
            </a: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de puesta a tierra, destinados a cortocircuitar los conductores de una línea entre si y conectar el conjunto sólidamente a tierra. 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s-CL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s-CL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750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68C540C6-5ED7-4338-B93F-3C38B4E47525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27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875" y="-46038"/>
            <a:ext cx="7924800" cy="1143001"/>
          </a:xfrm>
        </p:spPr>
        <p:txBody>
          <a:bodyPr/>
          <a:lstStyle/>
          <a:p>
            <a:pPr algn="ctr">
              <a:defRPr/>
            </a:pPr>
            <a:r>
              <a:rPr lang="x-none" sz="3600" dirty="0">
                <a:solidFill>
                  <a:srgbClr val="99CC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Medidas preventivas generales para el riesgo eléctrico</a:t>
            </a:r>
            <a:endParaRPr lang="es-ES" sz="3600" dirty="0">
              <a:solidFill>
                <a:srgbClr val="99CC00"/>
              </a:solidFill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323528" y="1096963"/>
            <a:ext cx="5904656" cy="4780309"/>
          </a:xfrm>
          <a:prstGeom prst="rect">
            <a:avLst/>
          </a:prstGeom>
          <a:solidFill>
            <a:srgbClr val="7EB509"/>
          </a:solidFill>
          <a:ln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s-CL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s-CL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Distancia de seguridad: Se entenderá por Distancia de Seguridad (D) a la mínima distancia que deberá mantener el trabajador o elemento conductor que manipule, con los circuitos energizados circundantes, a fin de prevenir accidentes por contacto directo o arcos eléctricos.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Distancia mínima: Con la finalidad de evitar contactos directos con equipos o redes energizadas de baja tensión; corresponde a 0.30 metros.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Utilización de dispositivos de seguridad eléctrica, tales como interruptores magneto-térmicos, diferenciales, aislantes, cortacircuitos.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Señalización de áreas de trabajo.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Utilización de candados o tarjetas de bloqueo de equipos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s-CL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s-CL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s-CL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774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5A247D49-5E7E-49DA-B6CE-99B4E2F28B22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28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32775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913" y="889000"/>
            <a:ext cx="2598737" cy="259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Imagen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708275"/>
            <a:ext cx="2925762" cy="292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2 Marcador de número de diapositiva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F5C38045-70D7-4D1D-8F44-7BFFE09FF1DD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29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" name="1 Título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-576263" y="404813"/>
            <a:ext cx="972026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9pPr>
          </a:lstStyle>
          <a:p>
            <a:pPr algn="ctr">
              <a:defRPr/>
            </a:pPr>
            <a:r>
              <a:rPr lang="x-none" sz="4000" kern="0" dirty="0">
                <a:solidFill>
                  <a:srgbClr val="7EB50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Reglas de oro</a:t>
            </a:r>
            <a:endParaRPr lang="es-CL" sz="4000" kern="0" dirty="0"/>
          </a:p>
        </p:txBody>
      </p:sp>
      <p:pic>
        <p:nvPicPr>
          <p:cNvPr id="33796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" y="115888"/>
            <a:ext cx="8289925" cy="828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>
              <a:defRPr/>
            </a:pPr>
            <a:r>
              <a:rPr lang="es-CL" sz="3600" dirty="0"/>
              <a:t/>
            </a:r>
            <a:br>
              <a:rPr lang="es-CL" sz="3600" dirty="0"/>
            </a:br>
            <a:endParaRPr lang="es-CL" dirty="0"/>
          </a:p>
        </p:txBody>
      </p:sp>
      <p:sp>
        <p:nvSpPr>
          <p:cNvPr id="5" name="1 Título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762000" y="30163"/>
            <a:ext cx="792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>
            <a:normAutofit fontScale="90000" lnSpcReduction="1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  <a:ea typeface="MS PGothic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595959"/>
                </a:solidFill>
                <a:latin typeface="Verdana" pitchFamily="34" charset="0"/>
              </a:defRPr>
            </a:lvl9pPr>
          </a:lstStyle>
          <a:p>
            <a:pPr algn="ctr">
              <a:defRPr/>
            </a:pPr>
            <a:r>
              <a:rPr lang="x-none" sz="4000" kern="0" dirty="0">
                <a:solidFill>
                  <a:srgbClr val="7EB509"/>
                </a:solidFill>
                <a:latin typeface="Calibri" panose="020F0502020204030204" pitchFamily="34" charset="0"/>
              </a:rPr>
              <a:t>¿Cuáles son los elementos de protección personal?</a:t>
            </a:r>
            <a:endParaRPr lang="es-PE" sz="4000" kern="0" dirty="0">
              <a:solidFill>
                <a:srgbClr val="7EB509"/>
              </a:solidFill>
              <a:latin typeface="Calibri" panose="020F0502020204030204" pitchFamily="34" charset="0"/>
            </a:endParaRPr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 bwMode="auto">
          <a:xfrm>
            <a:off x="179512" y="1173696"/>
            <a:ext cx="6444208" cy="4968551"/>
          </a:xfrm>
          <a:prstGeom prst="rect">
            <a:avLst/>
          </a:prstGeom>
          <a:solidFill>
            <a:srgbClr val="7EB509"/>
          </a:solidFill>
          <a:ln w="38100">
            <a:solidFill>
              <a:schemeClr val="accent5">
                <a:lumMod val="50000"/>
              </a:schemeClr>
            </a:solidFill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Casco de seguridad dieléctrico de acuerdo a lo establecido en NCH 461-2001:</a:t>
            </a:r>
          </a:p>
          <a:p>
            <a:pPr marL="285750" lvl="1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Aislamiento eléctrico NCH 461-2001.</a:t>
            </a:r>
          </a:p>
          <a:p>
            <a:pPr marL="285750" lvl="1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Clase A: Durante el ensayo deben soportar una tensión de 30000 V.</a:t>
            </a:r>
          </a:p>
          <a:p>
            <a:pPr marL="285750" lvl="1" indent="-285750">
              <a:buFont typeface="Wingdings" panose="05000000000000000000" pitchFamily="2" charset="2"/>
              <a:buChar char="ü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Clase B: Durante el ensayo deben soportar una tensión de 2200 V.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Antiparras que deben proteger ante la posibilidad de arco eléctrico.  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Guantes dieléctricos para alta tensión.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Zapatos de seguridad aislantes o dieléctricos (con simbología color azul, voltajes inferiores a 600V).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Sistema de protección de caídas dieléctrico.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Herramientas de trabajo dieléctricas.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x-none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Otros accesorios dieléctricos (alfombras, banquetas, escalas, mantas, cobertores, plataformas aisladas).	</a:t>
            </a:r>
          </a:p>
        </p:txBody>
      </p:sp>
      <p:pic>
        <p:nvPicPr>
          <p:cNvPr id="34823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016125"/>
            <a:ext cx="2954337" cy="295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4" name="Marcador de número de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3A32D04B-0B98-4923-A4AB-C5EC9704CA19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30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0"/>
          <p:cNvSpPr>
            <a:spLocks noChangeArrowheads="1"/>
          </p:cNvSpPr>
          <p:nvPr/>
        </p:nvSpPr>
        <p:spPr bwMode="auto">
          <a:xfrm>
            <a:off x="2590800" y="17463"/>
            <a:ext cx="4419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CL" altLang="es-CL" sz="4000" b="1">
                <a:solidFill>
                  <a:srgbClr val="99CC00"/>
                </a:solidFill>
                <a:latin typeface="Calibri" pitchFamily="34" charset="0"/>
              </a:rPr>
              <a:t>Trabajo práctico</a:t>
            </a:r>
            <a:endParaRPr lang="es-ES" altLang="es-CL" sz="4000" b="1">
              <a:solidFill>
                <a:srgbClr val="99CC00"/>
              </a:solidFill>
              <a:latin typeface="Calibri" pitchFamily="34" charset="0"/>
            </a:endParaRPr>
          </a:p>
        </p:txBody>
      </p:sp>
      <p:sp>
        <p:nvSpPr>
          <p:cNvPr id="52228" name="CuadroTexto 1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0" y="620713"/>
            <a:ext cx="8820150" cy="71707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2857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just">
              <a:buFont typeface="Arial" panose="020B0604020202020204" pitchFamily="34" charset="0"/>
              <a:buChar char="•"/>
              <a:defRPr/>
            </a:pPr>
            <a:r>
              <a:rPr lang="es-CL" alt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Unidad de competencia: Realizar un trabajo de forma segura  con conciencia al riesgo expuesto. </a:t>
            </a:r>
          </a:p>
          <a:p>
            <a:pPr marL="0" indent="0" algn="just">
              <a:defRPr/>
            </a:pPr>
            <a:endParaRPr lang="es-CL" altLang="es-CL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s-CL" alt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Recursos: Guía de trabajo práctico.</a:t>
            </a:r>
          </a:p>
          <a:p>
            <a:pPr marL="0" indent="0">
              <a:defRPr/>
            </a:pPr>
            <a:endParaRPr lang="es-CL" altLang="es-CL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s-CL" alt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Instrucciones:</a:t>
            </a:r>
          </a:p>
          <a:p>
            <a:pPr marL="0" indent="0">
              <a:defRPr/>
            </a:pPr>
            <a:endParaRPr lang="es-CL" altLang="es-CL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es-CL" alt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Formar grupos de 5 o 6  integrantes.</a:t>
            </a:r>
          </a:p>
          <a:p>
            <a:pPr marL="457200" indent="-457200" algn="just">
              <a:buFont typeface="+mj-lt"/>
              <a:buAutoNum type="arabicPeriod"/>
              <a:defRPr/>
            </a:pPr>
            <a:endParaRPr lang="es-CL" altLang="es-CL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es-CL" alt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Cada grupo imagina una situación (incidente o accidente) de riesgo eléctrico y la describe detalladamente en la primera parte de la guía entregada. Luego entregan su hoja al facilitador, quien la entregará a un grupo distinto.</a:t>
            </a:r>
          </a:p>
          <a:p>
            <a:pPr marL="457200" indent="-457200" algn="just">
              <a:buFont typeface="+mj-lt"/>
              <a:buAutoNum type="arabicPeriod"/>
              <a:defRPr/>
            </a:pPr>
            <a:endParaRPr lang="es-CL" altLang="es-CL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es-CL" alt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Los participantes deben analizar la situación de riesgo recibida (que elaboró otro grupo) y determinar las acciones y condiciones inseguras o subestándar involucradas en esta situación, así como también las medidas preventivas adecuadas para evitar el riesgo eléctrico. </a:t>
            </a:r>
          </a:p>
          <a:p>
            <a:pPr marL="0" indent="0" algn="just">
              <a:defRPr/>
            </a:pPr>
            <a:endParaRPr lang="es-CL" altLang="es-CL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endParaRPr lang="es-CL" altLang="es-CL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endParaRPr lang="es-CL" altLang="es-CL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endParaRPr lang="es-CL" altLang="es-CL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defRPr/>
            </a:pPr>
            <a:endParaRPr lang="es-CL" altLang="es-CL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endParaRPr lang="es-CL" altLang="es-CL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844" name="Marcador de número de diapositiva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D4F2BA7A-80E5-42DF-9B2E-4E16E56F47DB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31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Marcador de número de diapositiva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0BCE5402-7C69-46D8-8F3D-77320092EDB1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32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6867" name="Rectángulo 4"/>
          <p:cNvSpPr>
            <a:spLocks noChangeArrowheads="1"/>
          </p:cNvSpPr>
          <p:nvPr/>
        </p:nvSpPr>
        <p:spPr bwMode="auto">
          <a:xfrm>
            <a:off x="611188" y="61913"/>
            <a:ext cx="9540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tabLst>
                <a:tab pos="3402013" algn="l"/>
              </a:tabLst>
            </a:pPr>
            <a:r>
              <a:rPr lang="es-CL" altLang="es-CL" sz="3200" b="1">
                <a:solidFill>
                  <a:srgbClr val="99CC00"/>
                </a:solidFill>
                <a:latin typeface="Calibri" pitchFamily="34" charset="0"/>
                <a:cs typeface="Calibri" pitchFamily="34" charset="0"/>
              </a:rPr>
              <a:t>Revisión  guía curso Control de riesgos eléctricos</a:t>
            </a:r>
            <a:endParaRPr lang="es-CL" altLang="es-CL" sz="3200">
              <a:solidFill>
                <a:srgbClr val="99CC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686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677863"/>
            <a:ext cx="6553200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Marcador de número de diapositiva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0F189B19-1CB1-4699-AF74-A219FAC8FB06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33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7891" name="Rectángulo 4"/>
          <p:cNvSpPr>
            <a:spLocks noChangeArrowheads="1"/>
          </p:cNvSpPr>
          <p:nvPr/>
        </p:nvSpPr>
        <p:spPr bwMode="auto">
          <a:xfrm>
            <a:off x="611188" y="61913"/>
            <a:ext cx="9540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tabLst>
                <a:tab pos="3402013" algn="l"/>
              </a:tabLst>
            </a:pPr>
            <a:r>
              <a:rPr lang="es-CL" altLang="es-CL" sz="3200" b="1">
                <a:solidFill>
                  <a:srgbClr val="99CC00"/>
                </a:solidFill>
                <a:latin typeface="Calibri" pitchFamily="34" charset="0"/>
                <a:cs typeface="Calibri" pitchFamily="34" charset="0"/>
              </a:rPr>
              <a:t>Revisión  guía curso Control de riesgos eléctricos</a:t>
            </a:r>
            <a:endParaRPr lang="es-CL" altLang="es-CL" sz="3200">
              <a:solidFill>
                <a:srgbClr val="99CC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789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836613"/>
            <a:ext cx="45926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646113"/>
            <a:ext cx="4497387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Marcador de número de diapositiva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ea typeface="MS PGothic" pitchFamily="34" charset="-128"/>
              </a:defRPr>
            </a:lvl9pPr>
          </a:lstStyle>
          <a:p>
            <a:fld id="{3AC05596-33C7-4D40-B231-D79B7D997187}" type="slidenum">
              <a:rPr lang="es-ES_tradnl" altLang="es-CL" sz="1800">
                <a:solidFill>
                  <a:schemeClr val="bg1"/>
                </a:solidFill>
                <a:latin typeface="Verdana" pitchFamily="34" charset="0"/>
              </a:rPr>
              <a:pPr/>
              <a:t>34</a:t>
            </a:fld>
            <a:endParaRPr lang="es-ES_tradnl" altLang="es-CL" sz="1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8915" name="Rectángulo 4"/>
          <p:cNvSpPr>
            <a:spLocks noChangeArrowheads="1"/>
          </p:cNvSpPr>
          <p:nvPr/>
        </p:nvSpPr>
        <p:spPr bwMode="auto">
          <a:xfrm>
            <a:off x="611188" y="61913"/>
            <a:ext cx="9540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tabLst>
                <a:tab pos="3402013" algn="l"/>
              </a:tabLst>
            </a:pPr>
            <a:r>
              <a:rPr lang="es-CL" altLang="es-CL" sz="3200" b="1">
                <a:solidFill>
                  <a:srgbClr val="99CC00"/>
                </a:solidFill>
                <a:latin typeface="Calibri" pitchFamily="34" charset="0"/>
                <a:cs typeface="Calibri" pitchFamily="34" charset="0"/>
              </a:rPr>
              <a:t>Revisión  guía curso Control de riesgos eléctricos</a:t>
            </a:r>
            <a:endParaRPr lang="es-CL" altLang="es-CL" sz="3200">
              <a:solidFill>
                <a:srgbClr val="99CC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891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46113"/>
            <a:ext cx="51435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663" y="663575"/>
            <a:ext cx="4581525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0825" y="3138488"/>
            <a:ext cx="5948363" cy="1803400"/>
          </a:xfrm>
        </p:spPr>
        <p:txBody>
          <a:bodyPr/>
          <a:lstStyle/>
          <a:p>
            <a:pPr algn="ctr">
              <a:defRPr/>
            </a:pPr>
            <a:r>
              <a:rPr lang="es-ES" dirty="0"/>
              <a:t>Control de riesgos eléctricos</a:t>
            </a:r>
          </a:p>
        </p:txBody>
      </p:sp>
      <p:pic>
        <p:nvPicPr>
          <p:cNvPr id="39939" name="Imagen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257425"/>
            <a:ext cx="5732462" cy="464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trón">
  <a:themeElements>
    <a:clrScheme name="Patró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tró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altLang="es-C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altLang="es-C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Patró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ó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ó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ó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ó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ó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ó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ó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ó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ó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ó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ó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5F260344C0064C4CBEBA577FF9E3B4C3" ma:contentTypeVersion="9" ma:contentTypeDescription="Crear nuevo documento." ma:contentTypeScope="" ma:versionID="1693aef1933e0a3c00ee823953f869fb">
  <xsd:schema xmlns:xsd="http://www.w3.org/2001/XMLSchema" xmlns:xs="http://www.w3.org/2001/XMLSchema" xmlns:p="http://schemas.microsoft.com/office/2006/metadata/properties" xmlns:ns2="825c92ca-1f33-4e41-b9df-317a8dbae372" xmlns:ns3="d2422a68-9f60-48f6-8441-c29475ab1204" targetNamespace="http://schemas.microsoft.com/office/2006/metadata/properties" ma:root="true" ma:fieldsID="db6e1627feab8da5c061b9d6226101a2" ns2:_="" ns3:_="">
    <xsd:import namespace="825c92ca-1f33-4e41-b9df-317a8dbae372"/>
    <xsd:import namespace="d2422a68-9f60-48f6-8441-c29475ab12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5c92ca-1f33-4e41-b9df-317a8dbae3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2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422a68-9f60-48f6-8441-c29475ab1204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62FB644-D764-4028-9ACB-47861AC44134}"/>
</file>

<file path=customXml/itemProps2.xml><?xml version="1.0" encoding="utf-8"?>
<ds:datastoreItem xmlns:ds="http://schemas.openxmlformats.org/officeDocument/2006/customXml" ds:itemID="{01C47796-9DCE-4315-9149-5137A5E38AFB}"/>
</file>

<file path=customXml/itemProps3.xml><?xml version="1.0" encoding="utf-8"?>
<ds:datastoreItem xmlns:ds="http://schemas.openxmlformats.org/officeDocument/2006/customXml" ds:itemID="{809B6598-E173-4C71-BDEB-EA5019A1D4CC}"/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Settings\cpuentes\Mis documentos\Planillas\Patrón.ppt</Template>
  <TotalTime>7585</TotalTime>
  <Words>1143</Words>
  <Application>Microsoft Office PowerPoint</Application>
  <PresentationFormat>Presentación en pantalla (4:3)</PresentationFormat>
  <Paragraphs>236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43" baseType="lpstr">
      <vt:lpstr>Times</vt:lpstr>
      <vt:lpstr>MS PGothic</vt:lpstr>
      <vt:lpstr>Arial</vt:lpstr>
      <vt:lpstr>Verdana</vt:lpstr>
      <vt:lpstr>Times New Roman</vt:lpstr>
      <vt:lpstr>Calibri</vt:lpstr>
      <vt:lpstr>Wingdings</vt:lpstr>
      <vt:lpstr>Patrón</vt:lpstr>
      <vt:lpstr>Control de riesgos eléctricos</vt:lpstr>
      <vt:lpstr> Competencias  </vt:lpstr>
      <vt:lpstr> Contenido  </vt:lpstr>
      <vt:lpstr>Analicemos el siguiente video</vt:lpstr>
      <vt:lpstr>Pensemos…</vt:lpstr>
      <vt:lpstr>¿Qué es la energía eléctrica?</vt:lpstr>
      <vt:lpstr>Definiciones</vt:lpstr>
      <vt:lpstr>Definiciones</vt:lpstr>
      <vt:lpstr>Definiciones</vt:lpstr>
      <vt:lpstr>Definiciones</vt:lpstr>
      <vt:lpstr>Definiciones</vt:lpstr>
      <vt:lpstr>¿Cuáles son los tipos de corriente industrial?</vt:lpstr>
      <vt:lpstr>¿Cuáles son los tipos de corriente industrial?</vt:lpstr>
      <vt:lpstr>¿Cuáles son los efectos fisiológicos de la energía según su intensidad? </vt:lpstr>
      <vt:lpstr>¿A que corresponde el riesgo eléctrico?</vt:lpstr>
      <vt:lpstr>Acciones inseguras o subestándar</vt:lpstr>
      <vt:lpstr>Condiciones inseguras o subestándar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</vt:lpstr>
      <vt:lpstr> </vt:lpstr>
      <vt:lpstr> </vt:lpstr>
      <vt:lpstr> </vt:lpstr>
      <vt:lpstr>Medidas preventivas generales para el riesgo eléctrico</vt:lpstr>
      <vt:lpstr>Medidas preventivas generales para el riesgo eléctrico</vt:lpstr>
      <vt:lpstr>Presentación de PowerPoint</vt:lpstr>
      <vt:lpstr> </vt:lpstr>
      <vt:lpstr>Presentación de PowerPoint</vt:lpstr>
      <vt:lpstr>Presentación de PowerPoint</vt:lpstr>
      <vt:lpstr>Presentación de PowerPoint</vt:lpstr>
      <vt:lpstr>Presentación de PowerPoint</vt:lpstr>
      <vt:lpstr>Control de riesgos eléctricos</vt:lpstr>
    </vt:vector>
  </TitlesOfParts>
  <Company>Mutual De Seguridad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 título de diapositiva</dc:title>
  <dc:creator>Mutual De Seguridad</dc:creator>
  <cp:lastModifiedBy>Acer</cp:lastModifiedBy>
  <cp:revision>341</cp:revision>
  <cp:lastPrinted>2002-03-20T16:43:03Z</cp:lastPrinted>
  <dcterms:created xsi:type="dcterms:W3CDTF">2002-01-18T16:49:25Z</dcterms:created>
  <dcterms:modified xsi:type="dcterms:W3CDTF">2017-08-14T06:24:57Z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0x0101005F260344C0064C4CBEBA577FF9E3B4C3</vt:lpwstr>
  </property>
</Properties>
</file>