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</p:sldIdLst>
  <p:sldSz cx="18288000" cy="10287000"/>
  <p:notesSz cx="6858000" cy="9144000"/>
  <p:embeddedFontLst>
    <p:embeddedFont>
      <p:font typeface="Gotham" charset="1" panose="00000000000000000000"/>
      <p:regular r:id="rId53"/>
    </p:embeddedFont>
    <p:embeddedFont>
      <p:font typeface="Gotham Bold" charset="1" panose="00000000000000000000"/>
      <p:regular r:id="rId54"/>
    </p:embeddedFont>
    <p:embeddedFont>
      <p:font typeface="ITC Franklin Gothic LT Semi-Bold" charset="1" panose="020B0704030502020204"/>
      <p:regular r:id="rId55"/>
    </p:embeddedFont>
    <p:embeddedFont>
      <p:font typeface="Russo One" charset="1" panose="02000503050000020004"/>
      <p:regular r:id="rId56"/>
    </p:embeddedFont>
    <p:embeddedFont>
      <p:font typeface="Arial" charset="1" panose="020B0604020202020204"/>
      <p:regular r:id="rId5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slides/slide43.xml" Type="http://schemas.openxmlformats.org/officeDocument/2006/relationships/slide"/><Relationship Id="rId49" Target="slides/slide44.xml" Type="http://schemas.openxmlformats.org/officeDocument/2006/relationships/slide"/><Relationship Id="rId5" Target="tableStyles.xml" Type="http://schemas.openxmlformats.org/officeDocument/2006/relationships/tableStyles"/><Relationship Id="rId50" Target="slides/slide45.xml" Type="http://schemas.openxmlformats.org/officeDocument/2006/relationships/slide"/><Relationship Id="rId51" Target="slides/slide46.xml" Type="http://schemas.openxmlformats.org/officeDocument/2006/relationships/slide"/><Relationship Id="rId52" Target="slides/slide47.xml" Type="http://schemas.openxmlformats.org/officeDocument/2006/relationships/slide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slide4.xml" Type="http://schemas.openxmlformats.org/officeDocument/2006/relationships/slide"/><Relationship Id="rId6" Target="slide37.xml" Type="http://schemas.openxmlformats.org/officeDocument/2006/relationships/slide"/><Relationship Id="rId7" Target="slide9.xml" Type="http://schemas.openxmlformats.org/officeDocument/2006/relationships/slid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37.xml" Type="http://schemas.openxmlformats.org/officeDocument/2006/relationships/slide"/><Relationship Id="rId4" Target="slide9.xml" Type="http://schemas.openxmlformats.org/officeDocument/2006/relationships/slid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37.xml" Type="http://schemas.openxmlformats.org/officeDocument/2006/relationships/slide"/><Relationship Id="rId4" Target="slide9.xml" Type="http://schemas.openxmlformats.org/officeDocument/2006/relationships/slide"/><Relationship Id="rId5" Target="../media/image6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9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0.png" Type="http://schemas.openxmlformats.org/officeDocument/2006/relationships/image"/><Relationship Id="rId6" Target="../media/image11.jpe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2.png" Type="http://schemas.openxmlformats.org/officeDocument/2006/relationships/image"/><Relationship Id="rId6" Target="../media/image11.jpe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3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14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5.jpeg" Type="http://schemas.openxmlformats.org/officeDocument/2006/relationships/image"/><Relationship Id="rId6" Target="../media/image11.jpe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6.png" Type="http://schemas.openxmlformats.org/officeDocument/2006/relationships/image"/><Relationship Id="rId6" Target="../media/image11.jpeg" Type="http://schemas.openxmlformats.org/officeDocument/2006/relationships/image"/><Relationship Id="rId7" Target="../media/image17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18.png" Type="http://schemas.openxmlformats.org/officeDocument/2006/relationships/image"/><Relationship Id="rId6" Target="../media/image19.pn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0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1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2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3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4.png" Type="http://schemas.openxmlformats.org/officeDocument/2006/relationships/image"/><Relationship Id="rId6" Target="../media/image25.png" Type="http://schemas.openxmlformats.org/officeDocument/2006/relationships/image"/><Relationship Id="rId7" Target="../media/image26.png" Type="http://schemas.openxmlformats.org/officeDocument/2006/relationships/image"/><Relationship Id="rId8" Target="../media/image27.pn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29.png" Type="http://schemas.openxmlformats.org/officeDocument/2006/relationships/image"/><Relationship Id="rId6" Target="../media/image11.jpe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0.jpe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1.jpe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2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3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4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5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6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7.png" Type="http://schemas.openxmlformats.org/officeDocument/2006/relationships/image"/><Relationship Id="rId6" Target="../media/image38.pn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39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0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1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2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3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2" Target="slide34.xml" Type="http://schemas.openxmlformats.org/officeDocument/2006/relationships/slide"/><Relationship Id="rId3" Target="../media/image44.jpeg" Type="http://schemas.openxmlformats.org/officeDocument/2006/relationships/image"/><Relationship Id="rId4" Target="slide32.xml" Type="http://schemas.openxmlformats.org/officeDocument/2006/relationships/slide"/><Relationship Id="rId5" Target="slide4.xml" Type="http://schemas.openxmlformats.org/officeDocument/2006/relationships/slide"/><Relationship Id="rId6" Target="slide9.xml" Type="http://schemas.openxmlformats.org/officeDocument/2006/relationships/slide"/><Relationship Id="rId7" Target="../media/image45.jpeg" Type="http://schemas.openxmlformats.org/officeDocument/2006/relationships/image"/><Relationship Id="rId8" Target="slide37.xml" Type="http://schemas.openxmlformats.org/officeDocument/2006/relationships/slide"/><Relationship Id="rId9" Target="../media/image19.pn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6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2" Target="slide36.xml" Type="http://schemas.openxmlformats.org/officeDocument/2006/relationships/slide"/><Relationship Id="rId3" Target="../media/image44.jpeg" Type="http://schemas.openxmlformats.org/officeDocument/2006/relationships/image"/><Relationship Id="rId4" Target="slide34.xml" Type="http://schemas.openxmlformats.org/officeDocument/2006/relationships/slide"/><Relationship Id="rId5" Target="slide4.xml" Type="http://schemas.openxmlformats.org/officeDocument/2006/relationships/slide"/><Relationship Id="rId6" Target="slide9.xml" Type="http://schemas.openxmlformats.org/officeDocument/2006/relationships/slide"/><Relationship Id="rId7" Target="../media/image45.jpeg" Type="http://schemas.openxmlformats.org/officeDocument/2006/relationships/image"/><Relationship Id="rId8" Target="slide37.xml" Type="http://schemas.openxmlformats.org/officeDocument/2006/relationships/slide"/><Relationship Id="rId9" Target="../media/image47.pn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8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49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0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0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0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3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3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4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4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5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5.pn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slide4.xml" Type="http://schemas.openxmlformats.org/officeDocument/2006/relationships/slide"/><Relationship Id="rId3" Target="slide9.xml" Type="http://schemas.openxmlformats.org/officeDocument/2006/relationships/slide"/><Relationship Id="rId4" Target="slide37.xml" Type="http://schemas.openxmlformats.org/officeDocument/2006/relationships/slide"/><Relationship Id="rId5" Target="../media/image56.pn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544050" cy="10287000"/>
            <a:chOff x="0" y="0"/>
            <a:chExt cx="127254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7254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2725400">
                  <a:moveTo>
                    <a:pt x="0" y="0"/>
                  </a:moveTo>
                  <a:lnTo>
                    <a:pt x="12725400" y="0"/>
                  </a:lnTo>
                  <a:lnTo>
                    <a:pt x="127254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9482957" y="0"/>
            <a:ext cx="8805043" cy="10287000"/>
            <a:chOff x="0" y="0"/>
            <a:chExt cx="1174005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740007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1740007">
                  <a:moveTo>
                    <a:pt x="0" y="0"/>
                  </a:moveTo>
                  <a:lnTo>
                    <a:pt x="11740007" y="0"/>
                  </a:lnTo>
                  <a:lnTo>
                    <a:pt x="11740007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02060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10336759" y="4136022"/>
            <a:ext cx="6674501" cy="301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sz="3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Capacitación</a:t>
            </a:r>
          </a:p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1373745" y="321497"/>
            <a:ext cx="1907915" cy="1907915"/>
            <a:chOff x="0" y="0"/>
            <a:chExt cx="2543886" cy="254388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543937" cy="2543937"/>
            </a:xfrm>
            <a:custGeom>
              <a:avLst/>
              <a:gdLst/>
              <a:ahLst/>
              <a:cxnLst/>
              <a:rect r="r" b="b" t="t" l="l"/>
              <a:pathLst>
                <a:path h="2543937" w="2543937">
                  <a:moveTo>
                    <a:pt x="0" y="0"/>
                  </a:moveTo>
                  <a:lnTo>
                    <a:pt x="2543937" y="0"/>
                  </a:lnTo>
                  <a:lnTo>
                    <a:pt x="2543937" y="2543937"/>
                  </a:lnTo>
                  <a:lnTo>
                    <a:pt x="0" y="2543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1" b="1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3098780" y="690982"/>
            <a:ext cx="3840480" cy="1092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b="true" sz="3600" spc="450">
                <a:solidFill>
                  <a:srgbClr val="00B0F0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PREVESAFE</a:t>
            </a:r>
          </a:p>
          <a:p>
            <a:pPr algn="ctr">
              <a:lnSpc>
                <a:spcPts val="3240"/>
              </a:lnSpc>
            </a:pPr>
            <a:r>
              <a:rPr lang="en-US" b="true" sz="2700" spc="450">
                <a:solidFill>
                  <a:srgbClr val="FFFFFF"/>
                </a:solidFill>
                <a:latin typeface="ITC Franklin Gothic LT Semi-Bold"/>
                <a:ea typeface="ITC Franklin Gothic LT Semi-Bold"/>
                <a:cs typeface="ITC Franklin Gothic LT Semi-Bold"/>
                <a:sym typeface="ITC Franklin Gothic LT Semi-Bold"/>
              </a:rPr>
              <a:t>CAPACITACIÓN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63050" y="1285875"/>
            <a:ext cx="9124950" cy="7772400"/>
            <a:chOff x="0" y="0"/>
            <a:chExt cx="12166600" cy="103632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166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2166600">
                  <a:moveTo>
                    <a:pt x="0" y="0"/>
                  </a:moveTo>
                  <a:lnTo>
                    <a:pt x="12166600" y="0"/>
                  </a:lnTo>
                  <a:lnTo>
                    <a:pt x="12166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12" id="1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5" id="1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18" id="18">
              <a:hlinkClick r:id="rId5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21" id="21">
              <a:hlinkClick r:id="rId6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24" id="24">
              <a:hlinkClick r:id="rId7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647700" y="3944903"/>
            <a:ext cx="7950860" cy="831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2400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Conocer qué es la administración del riesgo y cómo aporta a la continuidad operacional.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458137" y="2114003"/>
            <a:ext cx="13814203" cy="885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59"/>
              </a:lnSpc>
            </a:pPr>
            <a:r>
              <a:rPr lang="en-US" sz="48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OBJETIVO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4114440">
            <a:off x="5631542" y="2779414"/>
            <a:ext cx="5109029" cy="5167093"/>
            <a:chOff x="0" y="0"/>
            <a:chExt cx="6812039" cy="688945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135128" y="443923"/>
              <a:ext cx="6232815" cy="6001744"/>
            </a:xfrm>
            <a:custGeom>
              <a:avLst/>
              <a:gdLst/>
              <a:ahLst/>
              <a:cxnLst/>
              <a:rect r="r" b="b" t="t" l="l"/>
              <a:pathLst>
                <a:path h="6001744" w="6232815">
                  <a:moveTo>
                    <a:pt x="427101" y="2161863"/>
                  </a:moveTo>
                  <a:cubicBezTo>
                    <a:pt x="838454" y="730573"/>
                    <a:pt x="2224659" y="-177604"/>
                    <a:pt x="3681857" y="29279"/>
                  </a:cubicBezTo>
                  <a:cubicBezTo>
                    <a:pt x="5139055" y="236162"/>
                    <a:pt x="6225540" y="1495240"/>
                    <a:pt x="6232779" y="2985966"/>
                  </a:cubicBezTo>
                  <a:cubicBezTo>
                    <a:pt x="6240018" y="4476692"/>
                    <a:pt x="5165979" y="5746692"/>
                    <a:pt x="3710940" y="5968180"/>
                  </a:cubicBezTo>
                  <a:cubicBezTo>
                    <a:pt x="2255901" y="6189668"/>
                    <a:pt x="860806" y="5295207"/>
                    <a:pt x="435483" y="3868235"/>
                  </a:cubicBezTo>
                  <a:lnTo>
                    <a:pt x="0" y="3889825"/>
                  </a:lnTo>
                  <a:lnTo>
                    <a:pt x="561467" y="3135191"/>
                  </a:lnTo>
                  <a:lnTo>
                    <a:pt x="1384935" y="3821118"/>
                  </a:lnTo>
                  <a:lnTo>
                    <a:pt x="951103" y="3842581"/>
                  </a:lnTo>
                  <a:cubicBezTo>
                    <a:pt x="1359027" y="5002218"/>
                    <a:pt x="2536952" y="5688018"/>
                    <a:pt x="3728212" y="5459418"/>
                  </a:cubicBezTo>
                  <a:cubicBezTo>
                    <a:pt x="4919472" y="5230818"/>
                    <a:pt x="5769864" y="4156017"/>
                    <a:pt x="5733288" y="2925133"/>
                  </a:cubicBezTo>
                  <a:cubicBezTo>
                    <a:pt x="5696712" y="1694249"/>
                    <a:pt x="4783709" y="673550"/>
                    <a:pt x="3581019" y="518483"/>
                  </a:cubicBezTo>
                  <a:cubicBezTo>
                    <a:pt x="2378329" y="363416"/>
                    <a:pt x="1243330" y="1120336"/>
                    <a:pt x="905129" y="2302833"/>
                  </a:cubicBezTo>
                  <a:close/>
                </a:path>
              </a:pathLst>
            </a:custGeom>
            <a:gradFill rotWithShape="true">
              <a:gsLst>
                <a:gs pos="20000">
                  <a:srgbClr val="FF0000">
                    <a:alpha val="100000"/>
                  </a:srgbClr>
                </a:gs>
                <a:gs pos="57000">
                  <a:srgbClr val="FFFF00">
                    <a:alpha val="100000"/>
                  </a:srgbClr>
                </a:gs>
                <a:gs pos="100000">
                  <a:srgbClr val="01B635">
                    <a:alpha val="100000"/>
                  </a:srgbClr>
                </a:gs>
              </a:gsLst>
              <a:lin ang="15600000"/>
            </a:gra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6749139" y="3926043"/>
            <a:ext cx="2895676" cy="2895676"/>
            <a:chOff x="0" y="0"/>
            <a:chExt cx="3860902" cy="386090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3860800" cy="3860800"/>
            </a:xfrm>
            <a:custGeom>
              <a:avLst/>
              <a:gdLst/>
              <a:ahLst/>
              <a:cxnLst/>
              <a:rect r="r" b="b" t="t" l="l"/>
              <a:pathLst>
                <a:path h="3860800" w="3860800">
                  <a:moveTo>
                    <a:pt x="0" y="1930400"/>
                  </a:moveTo>
                  <a:cubicBezTo>
                    <a:pt x="0" y="864235"/>
                    <a:pt x="864235" y="0"/>
                    <a:pt x="1930400" y="0"/>
                  </a:cubicBezTo>
                  <a:cubicBezTo>
                    <a:pt x="2996565" y="0"/>
                    <a:pt x="3860800" y="864235"/>
                    <a:pt x="3860800" y="1930400"/>
                  </a:cubicBezTo>
                  <a:cubicBezTo>
                    <a:pt x="3860800" y="2996565"/>
                    <a:pt x="2996565" y="3860800"/>
                    <a:pt x="1930400" y="3860800"/>
                  </a:cubicBezTo>
                  <a:cubicBezTo>
                    <a:pt x="864235" y="3860800"/>
                    <a:pt x="0" y="2996565"/>
                    <a:pt x="0" y="1930400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19050"/>
              <a:ext cx="3860902" cy="38799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  <a:r>
                <a:rPr lang="en-US" sz="2799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RIESGOS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9736255" y="2784291"/>
            <a:ext cx="2312032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Diagnóstico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702147" y="3654457"/>
            <a:ext cx="1536182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Análisis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702147" y="5510803"/>
            <a:ext cx="2587752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Identificación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318947" y="7059368"/>
            <a:ext cx="2119674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Evaluación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483688" y="8014021"/>
            <a:ext cx="1404737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Diseño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108446" y="7275024"/>
            <a:ext cx="3055830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Implementación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830220" y="5510803"/>
            <a:ext cx="2424246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Seguimiento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542584" y="3654457"/>
            <a:ext cx="3450165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Retroalimentación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7" id="2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2" id="3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5" id="3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6" id="3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4322359"/>
            <a:ext cx="18288000" cy="4305300"/>
            <a:chOff x="0" y="0"/>
            <a:chExt cx="24384000" cy="57404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4384000" cy="5740400"/>
            </a:xfrm>
            <a:custGeom>
              <a:avLst/>
              <a:gdLst/>
              <a:ahLst/>
              <a:cxnLst/>
              <a:rect r="r" b="b" t="t" l="l"/>
              <a:pathLst>
                <a:path h="57404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5740400"/>
                  </a:lnTo>
                  <a:lnTo>
                    <a:pt x="0" y="5740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-59665" y="1981200"/>
            <a:ext cx="8307829" cy="952500"/>
            <a:chOff x="0" y="0"/>
            <a:chExt cx="11077105" cy="1270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1077067" cy="1270000"/>
            </a:xfrm>
            <a:custGeom>
              <a:avLst/>
              <a:gdLst/>
              <a:ahLst/>
              <a:cxnLst/>
              <a:rect r="r" b="b" t="t" l="l"/>
              <a:pathLst>
                <a:path h="1270000" w="11077067">
                  <a:moveTo>
                    <a:pt x="0" y="0"/>
                  </a:moveTo>
                  <a:lnTo>
                    <a:pt x="11077067" y="0"/>
                  </a:lnTo>
                  <a:lnTo>
                    <a:pt x="11077067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27011" y="2134449"/>
            <a:ext cx="16858355" cy="609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PROBLEMATIZACIÓN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34499" y="3086005"/>
            <a:ext cx="17570406" cy="1236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En esta sección:</a:t>
            </a:r>
          </a:p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Conoceremos algunas complicaciones a las que se enfrentan los supervisores en la gestión SSO.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7162314" y="1967761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00DED3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7477677" y="1680515"/>
            <a:ext cx="588836" cy="588836"/>
          </a:xfrm>
          <a:custGeom>
            <a:avLst/>
            <a:gdLst/>
            <a:ahLst/>
            <a:cxnLst/>
            <a:rect r="r" b="b" t="t" l="l"/>
            <a:pathLst>
              <a:path h="588836" w="588836">
                <a:moveTo>
                  <a:pt x="0" y="0"/>
                </a:moveTo>
                <a:lnTo>
                  <a:pt x="588836" y="0"/>
                </a:lnTo>
                <a:lnTo>
                  <a:pt x="588836" y="588835"/>
                </a:lnTo>
                <a:lnTo>
                  <a:pt x="0" y="5888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570424" y="4071480"/>
            <a:ext cx="7963595" cy="2688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El supervisor es el intermediario entre la administración de la empresa y los trabajadores, que tiene personas a cargo para obtener productividad y eficiencia gracias al trabajo de los demás y a su capacidad de gestión.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662541" y="1747152"/>
            <a:ext cx="7346261" cy="7346261"/>
            <a:chOff x="0" y="0"/>
            <a:chExt cx="9795015" cy="979501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795002" cy="9795002"/>
            </a:xfrm>
            <a:custGeom>
              <a:avLst/>
              <a:gdLst/>
              <a:ahLst/>
              <a:cxnLst/>
              <a:rect r="r" b="b" t="t" l="l"/>
              <a:pathLst>
                <a:path h="9795002" w="9795002">
                  <a:moveTo>
                    <a:pt x="0" y="0"/>
                  </a:moveTo>
                  <a:lnTo>
                    <a:pt x="9795002" y="0"/>
                  </a:lnTo>
                  <a:lnTo>
                    <a:pt x="9795002" y="9795002"/>
                  </a:lnTo>
                  <a:lnTo>
                    <a:pt x="0" y="97950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562556" y="4243269"/>
            <a:ext cx="8784641" cy="2688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Ser reactivo, en lugar de proactivo.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Asumir que los trabajadores saben.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Buscar culpables en lugar de hechos.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No practicar lo que predica.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Enfocarse solamente en cumplir con la producción.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0032997" y="1273369"/>
            <a:ext cx="8254994" cy="7740253"/>
            <a:chOff x="0" y="0"/>
            <a:chExt cx="11006658" cy="1032033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006709" cy="10320274"/>
            </a:xfrm>
            <a:custGeom>
              <a:avLst/>
              <a:gdLst/>
              <a:ahLst/>
              <a:cxnLst/>
              <a:rect r="r" b="b" t="t" l="l"/>
              <a:pathLst>
                <a:path h="10320274" w="11006709">
                  <a:moveTo>
                    <a:pt x="0" y="0"/>
                  </a:moveTo>
                  <a:lnTo>
                    <a:pt x="11006709" y="0"/>
                  </a:lnTo>
                  <a:lnTo>
                    <a:pt x="11006709" y="10320274"/>
                  </a:lnTo>
                  <a:lnTo>
                    <a:pt x="0" y="103202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562556" y="2343487"/>
            <a:ext cx="10872216" cy="1358313"/>
            <a:chOff x="0" y="0"/>
            <a:chExt cx="14496288" cy="1811083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4496290" cy="1811080"/>
            </a:xfrm>
            <a:custGeom>
              <a:avLst/>
              <a:gdLst/>
              <a:ahLst/>
              <a:cxnLst/>
              <a:rect r="r" b="b" t="t" l="l"/>
              <a:pathLst>
                <a:path h="1811080" w="14496290">
                  <a:moveTo>
                    <a:pt x="0" y="0"/>
                  </a:moveTo>
                  <a:lnTo>
                    <a:pt x="14496290" y="0"/>
                  </a:lnTo>
                  <a:lnTo>
                    <a:pt x="14496290" y="1811080"/>
                  </a:lnTo>
                  <a:lnTo>
                    <a:pt x="0" y="1811080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0" t="-105962" r="0" b="-105962"/>
              </a:stretch>
            </a:blipFill>
          </p:spPr>
        </p:sp>
        <p:sp>
          <p:nvSpPr>
            <p:cNvPr name="TextBox 18" id="18"/>
            <p:cNvSpPr txBox="true"/>
            <p:nvPr/>
          </p:nvSpPr>
          <p:spPr>
            <a:xfrm>
              <a:off x="0" y="0"/>
              <a:ext cx="14496288" cy="181108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759"/>
                </a:lnSpc>
              </a:pPr>
              <a:r>
                <a:rPr lang="en-US" sz="4800">
                  <a:solidFill>
                    <a:srgbClr val="595959"/>
                  </a:solidFill>
                  <a:latin typeface="Gotham"/>
                  <a:ea typeface="Gotham"/>
                  <a:cs typeface="Gotham"/>
                  <a:sym typeface="Gotham"/>
                </a:rPr>
                <a:t>ERROR EN LA GESTIÓN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3" id="23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5" id="25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8" id="28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532006" y="2930814"/>
            <a:ext cx="6119089" cy="5911272"/>
            <a:chOff x="0" y="0"/>
            <a:chExt cx="8158785" cy="788169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58734" cy="7881747"/>
            </a:xfrm>
            <a:custGeom>
              <a:avLst/>
              <a:gdLst/>
              <a:ahLst/>
              <a:cxnLst/>
              <a:rect r="r" b="b" t="t" l="l"/>
              <a:pathLst>
                <a:path h="7881747" w="8158734">
                  <a:moveTo>
                    <a:pt x="0" y="0"/>
                  </a:moveTo>
                  <a:lnTo>
                    <a:pt x="8158734" y="0"/>
                  </a:lnTo>
                  <a:lnTo>
                    <a:pt x="8158734" y="7881747"/>
                  </a:lnTo>
                  <a:lnTo>
                    <a:pt x="0" y="78817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0" t="0" r="-21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7376503" y="3845776"/>
            <a:ext cx="2430094" cy="1570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FACTORES</a:t>
            </a:r>
          </a:p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ASOCIADOS A LA</a:t>
            </a:r>
          </a:p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TAREA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841940" y="6377007"/>
            <a:ext cx="2501189" cy="831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FACTORES</a:t>
            </a:r>
          </a:p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AMBIENTALES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744502" y="6410125"/>
            <a:ext cx="2367715" cy="1201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79"/>
              </a:lnSpc>
            </a:pPr>
            <a:r>
              <a:rPr lang="en-US" sz="24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FACTORES PERSONALES</a:t>
            </a:r>
          </a:p>
          <a:p>
            <a:pPr algn="ctr">
              <a:lnSpc>
                <a:spcPts val="2879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11651094" y="2930814"/>
            <a:ext cx="5906586" cy="2554548"/>
            <a:chOff x="0" y="0"/>
            <a:chExt cx="7875448" cy="340606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875397" cy="3406013"/>
            </a:xfrm>
            <a:custGeom>
              <a:avLst/>
              <a:gdLst/>
              <a:ahLst/>
              <a:cxnLst/>
              <a:rect r="r" b="b" t="t" l="l"/>
              <a:pathLst>
                <a:path h="3406013" w="7875397">
                  <a:moveTo>
                    <a:pt x="0" y="0"/>
                  </a:moveTo>
                  <a:lnTo>
                    <a:pt x="7875397" y="0"/>
                  </a:lnTo>
                  <a:lnTo>
                    <a:pt x="7875397" y="3406013"/>
                  </a:lnTo>
                  <a:lnTo>
                    <a:pt x="0" y="3406013"/>
                  </a:lnTo>
                  <a:close/>
                </a:path>
              </a:pathLst>
            </a:custGeom>
            <a:solidFill>
              <a:srgbClr val="FF80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0"/>
              <a:ext cx="7875448" cy="3406064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l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Condiciones contractuales, Equipamiento general, materiales, estructuras e instalaciones y equipos de seguridad, tipo de vehículo, calidad y disponibilidad de equipo humano, planificación de la tarea. Nivel de riesgo/estrés de la tarea en sí misma.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1651094" y="6054290"/>
            <a:ext cx="5906586" cy="2400662"/>
            <a:chOff x="0" y="0"/>
            <a:chExt cx="7875448" cy="3200883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7875397" cy="3200908"/>
            </a:xfrm>
            <a:custGeom>
              <a:avLst/>
              <a:gdLst/>
              <a:ahLst/>
              <a:cxnLst/>
              <a:rect r="r" b="b" t="t" l="l"/>
              <a:pathLst>
                <a:path h="3200908" w="7875397">
                  <a:moveTo>
                    <a:pt x="0" y="0"/>
                  </a:moveTo>
                  <a:lnTo>
                    <a:pt x="7875397" y="0"/>
                  </a:lnTo>
                  <a:lnTo>
                    <a:pt x="7875397" y="3200908"/>
                  </a:lnTo>
                  <a:lnTo>
                    <a:pt x="0" y="3200908"/>
                  </a:lnTo>
                  <a:close/>
                </a:path>
              </a:pathLst>
            </a:custGeom>
            <a:solidFill>
              <a:srgbClr val="00A0C6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0"/>
              <a:ext cx="7875448" cy="3200883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l">
                <a:lnSpc>
                  <a:spcPts val="2879"/>
                </a:lnSpc>
              </a:pPr>
              <a:r>
                <a:rPr lang="en-US" sz="24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Condiciones físicas/de salud. </a:t>
              </a:r>
            </a:p>
            <a:p>
              <a:pPr algn="l">
                <a:lnSpc>
                  <a:spcPts val="2879"/>
                </a:lnSpc>
              </a:pPr>
              <a:r>
                <a:rPr lang="en-US" sz="24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Conocimientos/habilidades asociadas a la tarea y/o complementarias. </a:t>
              </a:r>
            </a:p>
            <a:p>
              <a:pPr algn="l">
                <a:lnSpc>
                  <a:spcPts val="2879"/>
                </a:lnSpc>
              </a:pPr>
              <a:r>
                <a:rPr lang="en-US" sz="24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Condiciones/habilidades emocionales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645404" y="4853959"/>
            <a:ext cx="4750603" cy="3508648"/>
            <a:chOff x="0" y="0"/>
            <a:chExt cx="6334138" cy="467819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334125" cy="4678172"/>
            </a:xfrm>
            <a:custGeom>
              <a:avLst/>
              <a:gdLst/>
              <a:ahLst/>
              <a:cxnLst/>
              <a:rect r="r" b="b" t="t" l="l"/>
              <a:pathLst>
                <a:path h="4678172" w="6334125">
                  <a:moveTo>
                    <a:pt x="0" y="0"/>
                  </a:moveTo>
                  <a:lnTo>
                    <a:pt x="6334125" y="0"/>
                  </a:lnTo>
                  <a:lnTo>
                    <a:pt x="6334125" y="4678172"/>
                  </a:lnTo>
                  <a:lnTo>
                    <a:pt x="0" y="4678172"/>
                  </a:lnTo>
                  <a:close/>
                </a:path>
              </a:pathLst>
            </a:custGeom>
            <a:solidFill>
              <a:srgbClr val="505050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0"/>
              <a:ext cx="6334138" cy="4678197"/>
            </a:xfrm>
            <a:prstGeom prst="rect">
              <a:avLst/>
            </a:prstGeom>
          </p:spPr>
          <p:txBody>
            <a:bodyPr anchor="t" rtlCol="false" tIns="50800" lIns="50800" bIns="50800" rIns="50800"/>
            <a:lstStyle/>
            <a:p>
              <a:pPr algn="l">
                <a:lnSpc>
                  <a:spcPts val="2879"/>
                </a:lnSpc>
              </a:pPr>
              <a:r>
                <a:rPr lang="en-US" sz="24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Condiciones del entorno en el que va a ejecutarse la tarea como luminosidad, temperatura, humedad, viento, tipo de terreno, aislamiento, altura, precipitaciones, condición del aire, animales, insectos y plantas.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45404" y="2150088"/>
            <a:ext cx="14401800" cy="780726"/>
            <a:chOff x="0" y="0"/>
            <a:chExt cx="19202400" cy="1040968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9202400" cy="1040965"/>
            </a:xfrm>
            <a:custGeom>
              <a:avLst/>
              <a:gdLst/>
              <a:ahLst/>
              <a:cxnLst/>
              <a:rect r="r" b="b" t="t" l="l"/>
              <a:pathLst>
                <a:path h="1040965" w="19202400">
                  <a:moveTo>
                    <a:pt x="0" y="0"/>
                  </a:moveTo>
                  <a:lnTo>
                    <a:pt x="19202400" y="0"/>
                  </a:lnTo>
                  <a:lnTo>
                    <a:pt x="19202400" y="1040965"/>
                  </a:lnTo>
                  <a:lnTo>
                    <a:pt x="0" y="1040965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0" t="-309434" r="0" b="-309435"/>
              </a:stretch>
            </a:blipFill>
          </p:spPr>
        </p:sp>
        <p:sp>
          <p:nvSpPr>
            <p:cNvPr name="TextBox 29" id="29"/>
            <p:cNvSpPr txBox="true"/>
            <p:nvPr/>
          </p:nvSpPr>
          <p:spPr>
            <a:xfrm>
              <a:off x="0" y="0"/>
              <a:ext cx="19202400" cy="104096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759"/>
                </a:lnSpc>
              </a:pPr>
              <a:r>
                <a:rPr lang="en-US" sz="4800">
                  <a:solidFill>
                    <a:srgbClr val="595959"/>
                  </a:solidFill>
                  <a:latin typeface="Gotham"/>
                  <a:ea typeface="Gotham"/>
                  <a:cs typeface="Gotham"/>
                  <a:sym typeface="Gotham"/>
                </a:rPr>
                <a:t>MODELO TAP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5" id="35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6" id="36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7" id="37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8" id="38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9" id="39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40" id="40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28700" y="3409617"/>
            <a:ext cx="7843523" cy="39807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Planificar la gestión considerando las actividades a realizar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¿Qué tan preparado o preparada estoy?</a:t>
            </a: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 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¿A qué riesgos me expongo?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¿Qué entendemos por administración del riegos?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0046522" y="1288647"/>
            <a:ext cx="8241478" cy="7727575"/>
            <a:chOff x="0" y="0"/>
            <a:chExt cx="10988637" cy="1030343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988675" cy="10303383"/>
            </a:xfrm>
            <a:custGeom>
              <a:avLst/>
              <a:gdLst/>
              <a:ahLst/>
              <a:cxnLst/>
              <a:rect r="r" b="b" t="t" l="l"/>
              <a:pathLst>
                <a:path h="10303383" w="10988675">
                  <a:moveTo>
                    <a:pt x="0" y="0"/>
                  </a:moveTo>
                  <a:lnTo>
                    <a:pt x="10988675" y="0"/>
                  </a:lnTo>
                  <a:lnTo>
                    <a:pt x="10988675" y="10303383"/>
                  </a:lnTo>
                  <a:lnTo>
                    <a:pt x="0" y="10303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387425" y="1985458"/>
            <a:ext cx="13887879" cy="952500"/>
            <a:chOff x="0" y="0"/>
            <a:chExt cx="18517172" cy="127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851710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8517108">
                  <a:moveTo>
                    <a:pt x="0" y="0"/>
                  </a:moveTo>
                  <a:lnTo>
                    <a:pt x="18517108" y="0"/>
                  </a:lnTo>
                  <a:lnTo>
                    <a:pt x="1851710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00206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4625826" y="2003860"/>
            <a:ext cx="4112924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EXPLORACIÓN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807997" y="4036695"/>
            <a:ext cx="7530313" cy="1826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Vamos a explorar información y estrategias que debe seguir un administrador de riesgos de forma profesional.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3301575" y="1985458"/>
            <a:ext cx="1085850" cy="952500"/>
            <a:chOff x="0" y="0"/>
            <a:chExt cx="1447800" cy="127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0070C0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3557273" y="2161022"/>
            <a:ext cx="588836" cy="588836"/>
          </a:xfrm>
          <a:custGeom>
            <a:avLst/>
            <a:gdLst/>
            <a:ahLst/>
            <a:cxnLst/>
            <a:rect r="r" b="b" t="t" l="l"/>
            <a:pathLst>
              <a:path h="588836" w="588836">
                <a:moveTo>
                  <a:pt x="0" y="0"/>
                </a:moveTo>
                <a:lnTo>
                  <a:pt x="588836" y="0"/>
                </a:lnTo>
                <a:lnTo>
                  <a:pt x="588836" y="588836"/>
                </a:lnTo>
                <a:lnTo>
                  <a:pt x="0" y="5888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0101939" y="2461708"/>
            <a:ext cx="8186052" cy="6529807"/>
            <a:chOff x="0" y="0"/>
            <a:chExt cx="10914736" cy="8706409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914761" cy="8706358"/>
            </a:xfrm>
            <a:custGeom>
              <a:avLst/>
              <a:gdLst/>
              <a:ahLst/>
              <a:cxnLst/>
              <a:rect r="r" b="b" t="t" l="l"/>
              <a:pathLst>
                <a:path h="8706358" w="10914761">
                  <a:moveTo>
                    <a:pt x="0" y="0"/>
                  </a:moveTo>
                  <a:lnTo>
                    <a:pt x="10914761" y="0"/>
                  </a:lnTo>
                  <a:lnTo>
                    <a:pt x="10914761" y="8706358"/>
                  </a:lnTo>
                  <a:lnTo>
                    <a:pt x="0" y="87063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1325280"/>
            <a:ext cx="18288000" cy="7698067"/>
            <a:chOff x="0" y="0"/>
            <a:chExt cx="24384000" cy="10264089"/>
          </a:xfrm>
        </p:grpSpPr>
        <p:sp>
          <p:nvSpPr>
            <p:cNvPr name="Freeform 14" id="14" descr="C:\Users\Ralarco\Desktop\esquemas.jpg"/>
            <p:cNvSpPr/>
            <p:nvPr/>
          </p:nvSpPr>
          <p:spPr>
            <a:xfrm flipH="false" flipV="false" rot="0">
              <a:off x="0" y="0"/>
              <a:ext cx="24384000" cy="10264140"/>
            </a:xfrm>
            <a:custGeom>
              <a:avLst/>
              <a:gdLst/>
              <a:ahLst/>
              <a:cxnLst/>
              <a:rect r="r" b="b" t="t" l="l"/>
              <a:pathLst>
                <a:path h="1026414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264140"/>
                  </a:lnTo>
                  <a:lnTo>
                    <a:pt x="0" y="102641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468878" y="1786814"/>
            <a:ext cx="17196603" cy="2185015"/>
            <a:chOff x="0" y="0"/>
            <a:chExt cx="13118528" cy="166685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3118534" cy="1666847"/>
            </a:xfrm>
            <a:custGeom>
              <a:avLst/>
              <a:gdLst/>
              <a:ahLst/>
              <a:cxnLst/>
              <a:rect r="r" b="b" t="t" l="l"/>
              <a:pathLst>
                <a:path h="1666847" w="13118534">
                  <a:moveTo>
                    <a:pt x="0" y="0"/>
                  </a:moveTo>
                  <a:lnTo>
                    <a:pt x="13118534" y="0"/>
                  </a:lnTo>
                  <a:lnTo>
                    <a:pt x="13118534" y="1666847"/>
                  </a:lnTo>
                  <a:lnTo>
                    <a:pt x="0" y="1666847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0" t="-122126" r="0" b="-84578"/>
              </a:stretch>
            </a:blipFill>
          </p:spPr>
        </p:sp>
        <p:sp>
          <p:nvSpPr>
            <p:cNvPr name="TextBox 17" id="17"/>
            <p:cNvSpPr txBox="true"/>
            <p:nvPr/>
          </p:nvSpPr>
          <p:spPr>
            <a:xfrm>
              <a:off x="0" y="0"/>
              <a:ext cx="13118528" cy="1666852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759"/>
                </a:lnSpc>
              </a:pPr>
              <a:r>
                <a:rPr lang="en-US" sz="4800">
                  <a:solidFill>
                    <a:srgbClr val="595959"/>
                  </a:solidFill>
                  <a:latin typeface="Gotham"/>
                  <a:ea typeface="Gotham"/>
                  <a:cs typeface="Gotham"/>
                  <a:sym typeface="Gotham"/>
                </a:rPr>
                <a:t>EL RIESGO OPERACIONAL Y LA SEGURIDAD DEL SISTEMA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4" id="24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7" id="27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572" y="1234002"/>
            <a:ext cx="6726336" cy="7812453"/>
            <a:chOff x="0" y="0"/>
            <a:chExt cx="8968448" cy="1041660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968486" cy="10416540"/>
            </a:xfrm>
            <a:custGeom>
              <a:avLst/>
              <a:gdLst/>
              <a:ahLst/>
              <a:cxnLst/>
              <a:rect r="r" b="b" t="t" l="l"/>
              <a:pathLst>
                <a:path h="10416540" w="8968486">
                  <a:moveTo>
                    <a:pt x="0" y="0"/>
                  </a:moveTo>
                  <a:lnTo>
                    <a:pt x="8968486" y="0"/>
                  </a:lnTo>
                  <a:lnTo>
                    <a:pt x="8968486" y="10416540"/>
                  </a:lnTo>
                  <a:lnTo>
                    <a:pt x="0" y="104165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4322616" y="4389911"/>
            <a:ext cx="13965384" cy="3020292"/>
            <a:chOff x="0" y="0"/>
            <a:chExt cx="18620511" cy="4027056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620487" cy="4027043"/>
            </a:xfrm>
            <a:custGeom>
              <a:avLst/>
              <a:gdLst/>
              <a:ahLst/>
              <a:cxnLst/>
              <a:rect r="r" b="b" t="t" l="l"/>
              <a:pathLst>
                <a:path h="4027043" w="18620487">
                  <a:moveTo>
                    <a:pt x="0" y="0"/>
                  </a:moveTo>
                  <a:lnTo>
                    <a:pt x="18620487" y="0"/>
                  </a:lnTo>
                  <a:lnTo>
                    <a:pt x="18620487" y="4027043"/>
                  </a:lnTo>
                  <a:lnTo>
                    <a:pt x="0" y="4027043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335383" y="4692310"/>
            <a:ext cx="10321766" cy="2257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Evaluar el riesgo. 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Determinar la magnitud del riesgo.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Buscar o proponer alternativas de tratamiento.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Decidir las alternativas de control.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Implementar los controles seleccionados.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073389" y="1896304"/>
            <a:ext cx="10872216" cy="2493607"/>
            <a:chOff x="0" y="0"/>
            <a:chExt cx="14496288" cy="3324809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4496290" cy="3324803"/>
            </a:xfrm>
            <a:custGeom>
              <a:avLst/>
              <a:gdLst/>
              <a:ahLst/>
              <a:cxnLst/>
              <a:rect r="r" b="b" t="t" l="l"/>
              <a:pathLst>
                <a:path h="3324803" w="14496290">
                  <a:moveTo>
                    <a:pt x="0" y="0"/>
                  </a:moveTo>
                  <a:lnTo>
                    <a:pt x="14496290" y="0"/>
                  </a:lnTo>
                  <a:lnTo>
                    <a:pt x="14496290" y="3324803"/>
                  </a:lnTo>
                  <a:lnTo>
                    <a:pt x="0" y="3324803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0" t="-57719" r="0" b="-12191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>
              <a:off x="0" y="0"/>
              <a:ext cx="14496288" cy="3324809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759"/>
                </a:lnSpc>
              </a:pPr>
              <a:r>
                <a:rPr lang="en-US" sz="4800">
                  <a:solidFill>
                    <a:srgbClr val="595959"/>
                  </a:solidFill>
                  <a:latin typeface="Gotham"/>
                  <a:ea typeface="Gotham"/>
                  <a:cs typeface="Gotham"/>
                  <a:sym typeface="Gotham"/>
                </a:rPr>
                <a:t>ETAPAS PARA LOGRAR UN MANEJO EFICIENTE DE LOS RIESGOS OPERACIONALES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4996463" y="4947466"/>
            <a:ext cx="1905191" cy="1905191"/>
            <a:chOff x="0" y="0"/>
            <a:chExt cx="2540254" cy="254025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540254" cy="2540254"/>
            </a:xfrm>
            <a:custGeom>
              <a:avLst/>
              <a:gdLst/>
              <a:ahLst/>
              <a:cxnLst/>
              <a:rect r="r" b="b" t="t" l="l"/>
              <a:pathLst>
                <a:path h="2540254" w="2540254">
                  <a:moveTo>
                    <a:pt x="0" y="0"/>
                  </a:moveTo>
                  <a:lnTo>
                    <a:pt x="2540254" y="0"/>
                  </a:lnTo>
                  <a:lnTo>
                    <a:pt x="2540254" y="2540254"/>
                  </a:lnTo>
                  <a:lnTo>
                    <a:pt x="0" y="25402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9" id="29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2" id="32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536500" y="5593890"/>
            <a:ext cx="8686800" cy="2400300"/>
            <a:chOff x="0" y="0"/>
            <a:chExt cx="11582400" cy="32004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1582400" cy="3200400"/>
            </a:xfrm>
            <a:custGeom>
              <a:avLst/>
              <a:gdLst/>
              <a:ahLst/>
              <a:cxnLst/>
              <a:rect r="r" b="b" t="t" l="l"/>
              <a:pathLst>
                <a:path h="3200400" w="11582400">
                  <a:moveTo>
                    <a:pt x="0" y="0"/>
                  </a:moveTo>
                  <a:lnTo>
                    <a:pt x="11582400" y="0"/>
                  </a:lnTo>
                  <a:lnTo>
                    <a:pt x="11582400" y="3200400"/>
                  </a:lnTo>
                  <a:lnTo>
                    <a:pt x="0" y="3200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623658" y="1997326"/>
            <a:ext cx="8460410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CAUSAS DE LOS ACCIDENTES</a:t>
            </a:r>
          </a:p>
        </p:txBody>
      </p:sp>
      <p:grpSp>
        <p:nvGrpSpPr>
          <p:cNvPr name="Group 16" id="16"/>
          <p:cNvGrpSpPr/>
          <p:nvPr/>
        </p:nvGrpSpPr>
        <p:grpSpPr>
          <a:xfrm rot="-5400000">
            <a:off x="6446968" y="1214657"/>
            <a:ext cx="4645381" cy="8907294"/>
            <a:chOff x="0" y="0"/>
            <a:chExt cx="6193841" cy="1187639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193790" cy="11876405"/>
            </a:xfrm>
            <a:custGeom>
              <a:avLst/>
              <a:gdLst/>
              <a:ahLst/>
              <a:cxnLst/>
              <a:rect r="r" b="b" t="t" l="l"/>
              <a:pathLst>
                <a:path h="11876405" w="6193790">
                  <a:moveTo>
                    <a:pt x="0" y="0"/>
                  </a:moveTo>
                  <a:lnTo>
                    <a:pt x="6193790" y="0"/>
                  </a:lnTo>
                  <a:lnTo>
                    <a:pt x="6193790" y="11876405"/>
                  </a:lnTo>
                  <a:lnTo>
                    <a:pt x="0" y="118764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7115823" y="8202597"/>
            <a:ext cx="3955552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1B635"/>
                </a:solidFill>
                <a:latin typeface="Gotham"/>
                <a:ea typeface="Gotham"/>
                <a:cs typeface="Gotham"/>
                <a:sym typeface="Gotham"/>
              </a:rPr>
              <a:t>Capas de protección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709004" y="2207885"/>
            <a:ext cx="5257476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Fallos humanos y de sistema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620337" y="5331352"/>
            <a:ext cx="2038350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 b="true">
                <a:solidFill>
                  <a:srgbClr val="595959"/>
                </a:solidFill>
                <a:latin typeface="Gotham Bold"/>
                <a:ea typeface="Gotham Bold"/>
                <a:cs typeface="Gotham Bold"/>
                <a:sym typeface="Gotham Bold"/>
              </a:rPr>
              <a:t>RIESGOS</a:t>
            </a:r>
          </a:p>
        </p:txBody>
      </p:sp>
      <p:sp>
        <p:nvSpPr>
          <p:cNvPr name="AutoShape 21" id="21"/>
          <p:cNvSpPr/>
          <p:nvPr/>
        </p:nvSpPr>
        <p:spPr>
          <a:xfrm rot="-8918520">
            <a:off x="6455835" y="7428109"/>
            <a:ext cx="2855852" cy="0"/>
          </a:xfrm>
          <a:prstGeom prst="line">
            <a:avLst/>
          </a:prstGeom>
          <a:ln cap="rnd" w="9525">
            <a:solidFill>
              <a:srgbClr val="01B63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2" id="22"/>
          <p:cNvSpPr/>
          <p:nvPr/>
        </p:nvSpPr>
        <p:spPr>
          <a:xfrm rot="-2689140">
            <a:off x="8865460" y="7641041"/>
            <a:ext cx="1504198" cy="0"/>
          </a:xfrm>
          <a:prstGeom prst="line">
            <a:avLst/>
          </a:prstGeom>
          <a:ln cap="rnd" w="9525">
            <a:solidFill>
              <a:srgbClr val="01B63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3" id="23"/>
          <p:cNvSpPr/>
          <p:nvPr/>
        </p:nvSpPr>
        <p:spPr>
          <a:xfrm rot="-4421760">
            <a:off x="11682441" y="3271171"/>
            <a:ext cx="1038187" cy="0"/>
          </a:xfrm>
          <a:prstGeom prst="line">
            <a:avLst/>
          </a:prstGeom>
          <a:ln cap="rnd" w="9525">
            <a:solidFill>
              <a:srgbClr val="59595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 rot="-804060">
            <a:off x="8106413" y="3271171"/>
            <a:ext cx="4299375" cy="0"/>
          </a:xfrm>
          <a:prstGeom prst="line">
            <a:avLst/>
          </a:prstGeom>
          <a:ln cap="rnd" w="9525">
            <a:solidFill>
              <a:srgbClr val="59595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13338620" y="5246865"/>
            <a:ext cx="2482872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 b="true">
                <a:solidFill>
                  <a:srgbClr val="595959"/>
                </a:solidFill>
                <a:latin typeface="Gotham Bold"/>
                <a:ea typeface="Gotham Bold"/>
                <a:cs typeface="Gotham Bold"/>
                <a:sym typeface="Gotham Bold"/>
              </a:rPr>
              <a:t>ACCIDENTE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86787" y="2731999"/>
            <a:ext cx="8460410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Modelo del Queso Suizo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3" id="3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6" id="3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647700" y="1962093"/>
            <a:ext cx="8460410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CAUSAS DE LOS ACCIDENTES</a:t>
            </a:r>
          </a:p>
        </p:txBody>
      </p:sp>
      <p:sp>
        <p:nvSpPr>
          <p:cNvPr name="TextBox 14" id="14"/>
          <p:cNvSpPr txBox="true"/>
          <p:nvPr/>
        </p:nvSpPr>
        <p:spPr>
          <a:xfrm rot="5400000">
            <a:off x="10287933" y="8269062"/>
            <a:ext cx="2517200" cy="3086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3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Barrera técnica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801625" y="5388693"/>
            <a:ext cx="1848888" cy="4625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2400" b="true">
                <a:solidFill>
                  <a:srgbClr val="595959"/>
                </a:solidFill>
                <a:latin typeface="Gotham Bold"/>
                <a:ea typeface="Gotham Bold"/>
                <a:cs typeface="Gotham Bold"/>
                <a:sym typeface="Gotham Bold"/>
              </a:rPr>
              <a:t>PELIGRO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3475253" y="4611100"/>
            <a:ext cx="9867900" cy="2571750"/>
            <a:chOff x="0" y="0"/>
            <a:chExt cx="13157200" cy="3429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3157200" cy="3429000"/>
            </a:xfrm>
            <a:custGeom>
              <a:avLst/>
              <a:gdLst/>
              <a:ahLst/>
              <a:cxnLst/>
              <a:rect r="r" b="b" t="t" l="l"/>
              <a:pathLst>
                <a:path h="3429000" w="13157200">
                  <a:moveTo>
                    <a:pt x="0" y="0"/>
                  </a:moveTo>
                  <a:lnTo>
                    <a:pt x="13157200" y="0"/>
                  </a:lnTo>
                  <a:lnTo>
                    <a:pt x="13157200" y="3429000"/>
                  </a:lnTo>
                  <a:lnTo>
                    <a:pt x="0" y="3429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3374269" y="6004246"/>
            <a:ext cx="1458106" cy="739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2100">
                <a:solidFill>
                  <a:srgbClr val="00B050"/>
                </a:solidFill>
                <a:latin typeface="Gotham"/>
                <a:ea typeface="Gotham"/>
                <a:cs typeface="Gotham"/>
                <a:sym typeface="Gotham"/>
              </a:rPr>
              <a:t>Persona cansada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726819" y="3088300"/>
            <a:ext cx="1487291" cy="954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00B050"/>
                </a:solidFill>
                <a:latin typeface="Gotham"/>
                <a:ea typeface="Gotham"/>
                <a:cs typeface="Gotham"/>
                <a:sym typeface="Gotham"/>
              </a:rPr>
              <a:t>Me acosté tarde para ver una película interesante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211376" y="3088300"/>
            <a:ext cx="1487291" cy="739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00B050"/>
                </a:solidFill>
                <a:latin typeface="Gotham"/>
                <a:ea typeface="Gotham"/>
                <a:cs typeface="Gotham"/>
                <a:sym typeface="Gotham"/>
              </a:rPr>
              <a:t>Me olvidé de activar el despertador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666730" y="3069250"/>
            <a:ext cx="1706994" cy="13858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00B050"/>
                </a:solidFill>
                <a:latin typeface="Gotham"/>
                <a:ea typeface="Gotham"/>
                <a:cs typeface="Gotham"/>
                <a:sym typeface="Gotham"/>
              </a:rPr>
              <a:t>Hay una fiesta en el vecindario que no me permite descansar bien. No cerré las ventanas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366094" y="3088300"/>
            <a:ext cx="1706994" cy="739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00B050"/>
                </a:solidFill>
                <a:latin typeface="Gotham"/>
                <a:ea typeface="Gotham"/>
                <a:cs typeface="Gotham"/>
                <a:sym typeface="Gotham"/>
              </a:rPr>
              <a:t>Estaba muy cansado y no me desperté solo</a:t>
            </a:r>
          </a:p>
        </p:txBody>
      </p:sp>
      <p:sp>
        <p:nvSpPr>
          <p:cNvPr name="AutoShape 23" id="23"/>
          <p:cNvSpPr/>
          <p:nvPr/>
        </p:nvSpPr>
        <p:spPr>
          <a:xfrm rot="4627080">
            <a:off x="4826051" y="4844977"/>
            <a:ext cx="1609563" cy="0"/>
          </a:xfrm>
          <a:prstGeom prst="line">
            <a:avLst/>
          </a:prstGeom>
          <a:ln cap="rnd" w="19050">
            <a:solidFill>
              <a:srgbClr val="00B6A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 rot="5000640">
            <a:off x="6179077" y="4695358"/>
            <a:ext cx="1712252" cy="0"/>
          </a:xfrm>
          <a:prstGeom prst="line">
            <a:avLst/>
          </a:prstGeom>
          <a:ln cap="rnd" w="19050">
            <a:solidFill>
              <a:srgbClr val="00B6A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5" id="25"/>
          <p:cNvSpPr/>
          <p:nvPr/>
        </p:nvSpPr>
        <p:spPr>
          <a:xfrm rot="5987280">
            <a:off x="7852296" y="5050888"/>
            <a:ext cx="1174309" cy="0"/>
          </a:xfrm>
          <a:prstGeom prst="line">
            <a:avLst/>
          </a:prstGeom>
          <a:ln cap="rnd" w="19050">
            <a:solidFill>
              <a:srgbClr val="00B6A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6" id="26"/>
          <p:cNvSpPr/>
          <p:nvPr/>
        </p:nvSpPr>
        <p:spPr>
          <a:xfrm rot="6731940">
            <a:off x="8997115" y="4679299"/>
            <a:ext cx="1802168" cy="0"/>
          </a:xfrm>
          <a:prstGeom prst="line">
            <a:avLst/>
          </a:prstGeom>
          <a:ln cap="rnd" w="19050">
            <a:solidFill>
              <a:srgbClr val="00B6AE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4568190" y="7441721"/>
            <a:ext cx="1645920" cy="11704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E60000"/>
                </a:solidFill>
                <a:latin typeface="Gotham"/>
                <a:ea typeface="Gotham"/>
                <a:cs typeface="Gotham"/>
                <a:sym typeface="Gotham"/>
              </a:rPr>
              <a:t>Normalmente me acuesto temprano para tener suficientes horas de sueño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6211376" y="7441721"/>
            <a:ext cx="1487291" cy="954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E60000"/>
                </a:solidFill>
                <a:latin typeface="Gotham"/>
                <a:ea typeface="Gotham"/>
                <a:cs typeface="Gotham"/>
                <a:sym typeface="Gotham"/>
              </a:rPr>
              <a:t>Normalmente fijo la hora en el despertador y lo acciono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666730" y="7422671"/>
            <a:ext cx="1706994" cy="954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E60000"/>
                </a:solidFill>
                <a:latin typeface="Gotham"/>
                <a:ea typeface="Gotham"/>
                <a:cs typeface="Gotham"/>
                <a:sym typeface="Gotham"/>
              </a:rPr>
              <a:t>Normalmente se puede dormir en un ambiente tranquilo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366094" y="7441721"/>
            <a:ext cx="1858166" cy="11704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>
                <a:solidFill>
                  <a:srgbClr val="E60000"/>
                </a:solidFill>
                <a:latin typeface="Gotham"/>
                <a:ea typeface="Gotham"/>
                <a:cs typeface="Gotham"/>
                <a:sym typeface="Gotham"/>
              </a:rPr>
              <a:t>Normalmente me despierto solo aproximadamente a la misma hora todos los días</a:t>
            </a:r>
          </a:p>
        </p:txBody>
      </p:sp>
      <p:sp>
        <p:nvSpPr>
          <p:cNvPr name="AutoShape 31" id="31"/>
          <p:cNvSpPr/>
          <p:nvPr/>
        </p:nvSpPr>
        <p:spPr>
          <a:xfrm rot="6542820">
            <a:off x="4988462" y="6867220"/>
            <a:ext cx="1138971" cy="0"/>
          </a:xfrm>
          <a:prstGeom prst="line">
            <a:avLst/>
          </a:prstGeom>
          <a:ln cap="rnd" w="19050">
            <a:solidFill>
              <a:srgbClr val="C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2" id="32"/>
          <p:cNvSpPr/>
          <p:nvPr/>
        </p:nvSpPr>
        <p:spPr>
          <a:xfrm rot="5874000">
            <a:off x="6474409" y="6875488"/>
            <a:ext cx="1070239" cy="0"/>
          </a:xfrm>
          <a:prstGeom prst="line">
            <a:avLst/>
          </a:prstGeom>
          <a:ln cap="rnd" w="19050">
            <a:solidFill>
              <a:srgbClr val="C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3" id="33"/>
          <p:cNvSpPr/>
          <p:nvPr/>
        </p:nvSpPr>
        <p:spPr>
          <a:xfrm rot="4669620">
            <a:off x="7894510" y="6865963"/>
            <a:ext cx="1064971" cy="0"/>
          </a:xfrm>
          <a:prstGeom prst="line">
            <a:avLst/>
          </a:prstGeom>
          <a:ln cap="rnd" w="19050">
            <a:solidFill>
              <a:srgbClr val="C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4" id="34"/>
          <p:cNvSpPr/>
          <p:nvPr/>
        </p:nvSpPr>
        <p:spPr>
          <a:xfrm rot="3384900">
            <a:off x="9289704" y="6856009"/>
            <a:ext cx="1319270" cy="0"/>
          </a:xfrm>
          <a:prstGeom prst="line">
            <a:avLst/>
          </a:prstGeom>
          <a:ln cap="rnd" w="19050">
            <a:solidFill>
              <a:srgbClr val="C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5" id="35"/>
          <p:cNvSpPr txBox="true"/>
          <p:nvPr/>
        </p:nvSpPr>
        <p:spPr>
          <a:xfrm rot="5400000">
            <a:off x="11119342" y="8052997"/>
            <a:ext cx="2300516" cy="524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3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Barrera del entrenamiento</a:t>
            </a:r>
          </a:p>
        </p:txBody>
      </p:sp>
      <p:sp>
        <p:nvSpPr>
          <p:cNvPr name="TextBox 36" id="36"/>
          <p:cNvSpPr txBox="true"/>
          <p:nvPr/>
        </p:nvSpPr>
        <p:spPr>
          <a:xfrm rot="5400000">
            <a:off x="12305776" y="7744054"/>
            <a:ext cx="1788576" cy="739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79"/>
              </a:lnSpc>
            </a:pPr>
            <a:r>
              <a:rPr lang="en-US" sz="13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Barrera de procedimientos y reglamentos</a:t>
            </a:r>
          </a:p>
        </p:txBody>
      </p:sp>
      <p:sp>
        <p:nvSpPr>
          <p:cNvPr name="TextBox 37" id="37"/>
          <p:cNvSpPr txBox="true"/>
          <p:nvPr/>
        </p:nvSpPr>
        <p:spPr>
          <a:xfrm rot="5400000">
            <a:off x="13107714" y="5448900"/>
            <a:ext cx="1788576" cy="8414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20"/>
              </a:lnSpc>
            </a:pPr>
            <a:r>
              <a:rPr lang="en-US" sz="16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Se impiden llegadas tardes futuras</a:t>
            </a:r>
          </a:p>
        </p:txBody>
      </p:sp>
      <p:sp>
        <p:nvSpPr>
          <p:cNvPr name="AutoShape 38" id="38"/>
          <p:cNvSpPr/>
          <p:nvPr/>
        </p:nvSpPr>
        <p:spPr>
          <a:xfrm rot="1417740">
            <a:off x="12007634" y="2786062"/>
            <a:ext cx="5988491" cy="0"/>
          </a:xfrm>
          <a:prstGeom prst="line">
            <a:avLst/>
          </a:prstGeom>
          <a:ln cap="rnd" w="9525">
            <a:solidFill>
              <a:srgbClr val="59595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9" id="39"/>
          <p:cNvSpPr txBox="true"/>
          <p:nvPr/>
        </p:nvSpPr>
        <p:spPr>
          <a:xfrm rot="0">
            <a:off x="12460618" y="2145916"/>
            <a:ext cx="5284470" cy="23092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1800" b="true">
                <a:solidFill>
                  <a:srgbClr val="00B6AE"/>
                </a:solidFill>
                <a:latin typeface="Gotham Bold"/>
                <a:ea typeface="Gotham Bold"/>
                <a:cs typeface="Gotham Bold"/>
                <a:sym typeface="Gotham Bold"/>
              </a:rPr>
              <a:t>NUEVAS BARRERAS DEL QUESO SUIZO</a:t>
            </a:r>
          </a:p>
          <a:p>
            <a:pPr algn="ctr">
              <a:lnSpc>
                <a:spcPts val="2160"/>
              </a:lnSpc>
            </a:pPr>
          </a:p>
          <a:p>
            <a:pPr algn="l" marL="434340" indent="-217170" lvl="1">
              <a:lnSpc>
                <a:spcPts val="2160"/>
              </a:lnSpc>
              <a:buAutoNum type="arabicPeriod" startAt="1"/>
            </a:pPr>
            <a:r>
              <a:rPr lang="en-US" sz="18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Colocar un nuevo despertador.</a:t>
            </a:r>
          </a:p>
          <a:p>
            <a:pPr algn="l" marL="434340" indent="-217170" lvl="1">
              <a:lnSpc>
                <a:spcPts val="2160"/>
              </a:lnSpc>
              <a:buAutoNum type="arabicPeriod" startAt="1"/>
            </a:pPr>
            <a:r>
              <a:rPr lang="en-US" sz="18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Concientizarse sobre la importancia de acostarse temprano.</a:t>
            </a:r>
          </a:p>
          <a:p>
            <a:pPr algn="l" marL="434340" indent="-217170" lvl="1">
              <a:lnSpc>
                <a:spcPts val="2160"/>
              </a:lnSpc>
              <a:buAutoNum type="arabicPeriod" startAt="1"/>
            </a:pPr>
            <a:r>
              <a:rPr lang="en-US" sz="18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Revisar el procedimiento de acostarse temprano, preparar la ropa la noche anterior, cerrar las ventanas, etc.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41" id="41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4" id="44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45" id="45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46" id="46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47" id="47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48" id="48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49" id="49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50" id="50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1257300"/>
            <a:ext cx="18288000" cy="7772400"/>
            <a:chOff x="0" y="0"/>
            <a:chExt cx="243840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43840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0" y="2060372"/>
            <a:ext cx="10735294" cy="6394866"/>
            <a:chOff x="0" y="0"/>
            <a:chExt cx="14313726" cy="852648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313663" cy="8526526"/>
            </a:xfrm>
            <a:custGeom>
              <a:avLst/>
              <a:gdLst/>
              <a:ahLst/>
              <a:cxnLst/>
              <a:rect r="r" b="b" t="t" l="l"/>
              <a:pathLst>
                <a:path h="8526526" w="14313663">
                  <a:moveTo>
                    <a:pt x="0" y="0"/>
                  </a:moveTo>
                  <a:lnTo>
                    <a:pt x="14313663" y="0"/>
                  </a:lnTo>
                  <a:lnTo>
                    <a:pt x="14313663" y="8526526"/>
                  </a:lnTo>
                  <a:lnTo>
                    <a:pt x="0" y="8526526"/>
                  </a:lnTo>
                  <a:close/>
                </a:path>
              </a:pathLst>
            </a:custGeom>
            <a:solidFill>
              <a:srgbClr val="00B6AE">
                <a:alpha val="80784"/>
              </a:srgbClr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77240" y="3774357"/>
            <a:ext cx="9866614" cy="44116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Reconocer los riesgos puros.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Evaluar la magnitud.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Análisis, evaluación y selección del método más ventajoso para controlar el riesgo.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Implementar el plan o método seleccionado.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Revisión y seguimiento.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7230" y="2154365"/>
            <a:ext cx="9291352" cy="972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PRINCIPIOS DE ADMINISTRACIÓN Y ETAPAS DEL CONTROL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3" id="23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5" id="25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8" id="28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713051" y="3531337"/>
            <a:ext cx="12125382" cy="545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El programa de control de riesgos esta orientado a evitar o reducir pérdidas: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Lesiones y enfermedades profesionales, ausentismo laboral.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Daño a la propiedad.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Baja en la calidad.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Demandas por responsabilidad Civil.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Hurtos, incendios, etc.</a:t>
            </a:r>
          </a:p>
          <a:p>
            <a:pPr algn="l" marL="675640" indent="-337820" lvl="1">
              <a:lnSpc>
                <a:spcPts val="3359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13051" y="2186054"/>
            <a:ext cx="9298753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PRINCIPIOS DE ADMINISTRACIÓN Y ETAPAS DEL CONTROL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3063166" y="1273350"/>
            <a:ext cx="5220081" cy="7715812"/>
            <a:chOff x="0" y="0"/>
            <a:chExt cx="6960108" cy="1028774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960108" cy="10287762"/>
            </a:xfrm>
            <a:custGeom>
              <a:avLst/>
              <a:gdLst/>
              <a:ahLst/>
              <a:cxnLst/>
              <a:rect r="r" b="b" t="t" l="l"/>
              <a:pathLst>
                <a:path h="10287762" w="6960108">
                  <a:moveTo>
                    <a:pt x="0" y="0"/>
                  </a:moveTo>
                  <a:lnTo>
                    <a:pt x="6960108" y="0"/>
                  </a:lnTo>
                  <a:lnTo>
                    <a:pt x="6960108" y="10287762"/>
                  </a:lnTo>
                  <a:lnTo>
                    <a:pt x="0" y="102877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46020" y="4287093"/>
            <a:ext cx="8301523" cy="3118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Planea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Organiza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Dirige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Controla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56186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46020" y="2082046"/>
            <a:ext cx="9298753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EL ADMINISTRADOR PROFESIONAL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9032243" y="3119742"/>
            <a:ext cx="8784307" cy="4550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9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Identifica y clasifica su trabajo.</a:t>
            </a:r>
          </a:p>
          <a:p>
            <a:pPr algn="l">
              <a:lnSpc>
                <a:spcPts val="699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Mide su desempeño.</a:t>
            </a:r>
          </a:p>
          <a:p>
            <a:pPr algn="l">
              <a:lnSpc>
                <a:spcPts val="699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Utiliza vocabulario específico.</a:t>
            </a:r>
          </a:p>
          <a:p>
            <a:pPr algn="l">
              <a:lnSpc>
                <a:spcPts val="699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Sigue ciertos principios administrativos.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333" y="1275026"/>
            <a:ext cx="6863277" cy="7740253"/>
            <a:chOff x="0" y="0"/>
            <a:chExt cx="9151036" cy="1032033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150985" cy="10320274"/>
            </a:xfrm>
            <a:custGeom>
              <a:avLst/>
              <a:gdLst/>
              <a:ahLst/>
              <a:cxnLst/>
              <a:rect r="r" b="b" t="t" l="l"/>
              <a:pathLst>
                <a:path h="10320274" w="9150985">
                  <a:moveTo>
                    <a:pt x="0" y="0"/>
                  </a:moveTo>
                  <a:lnTo>
                    <a:pt x="9150985" y="0"/>
                  </a:lnTo>
                  <a:lnTo>
                    <a:pt x="9150985" y="10320274"/>
                  </a:lnTo>
                  <a:lnTo>
                    <a:pt x="0" y="103202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7383208" y="1924267"/>
            <a:ext cx="9721501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CARACTERÍSTICAS ADMINISTRADOR PROFESIONAL</a:t>
            </a:r>
          </a:p>
          <a:p>
            <a:pPr algn="l">
              <a:lnSpc>
                <a:spcPts val="4800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7798108" y="3797608"/>
            <a:ext cx="825198" cy="825198"/>
            <a:chOff x="0" y="0"/>
            <a:chExt cx="1100264" cy="110026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100201" cy="1100201"/>
            </a:xfrm>
            <a:custGeom>
              <a:avLst/>
              <a:gdLst/>
              <a:ahLst/>
              <a:cxnLst/>
              <a:rect r="r" b="b" t="t" l="l"/>
              <a:pathLst>
                <a:path h="1100201" w="1100201">
                  <a:moveTo>
                    <a:pt x="0" y="0"/>
                  </a:moveTo>
                  <a:lnTo>
                    <a:pt x="1100201" y="0"/>
                  </a:lnTo>
                  <a:lnTo>
                    <a:pt x="1100201" y="1100201"/>
                  </a:lnTo>
                  <a:lnTo>
                    <a:pt x="0" y="11002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-5" b="-5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7884147" y="4832175"/>
            <a:ext cx="739150" cy="739150"/>
            <a:chOff x="0" y="0"/>
            <a:chExt cx="985533" cy="98553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985520" cy="985520"/>
            </a:xfrm>
            <a:custGeom>
              <a:avLst/>
              <a:gdLst/>
              <a:ahLst/>
              <a:cxnLst/>
              <a:rect r="r" b="b" t="t" l="l"/>
              <a:pathLst>
                <a:path h="985520" w="985520">
                  <a:moveTo>
                    <a:pt x="0" y="0"/>
                  </a:moveTo>
                  <a:lnTo>
                    <a:pt x="985520" y="0"/>
                  </a:lnTo>
                  <a:lnTo>
                    <a:pt x="985520" y="985520"/>
                  </a:lnTo>
                  <a:lnTo>
                    <a:pt x="0" y="9855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-1" b="-1"/>
              </a:stretch>
            </a:blip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7884147" y="5831500"/>
            <a:ext cx="910638" cy="910638"/>
            <a:chOff x="0" y="0"/>
            <a:chExt cx="1214184" cy="121418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214247" cy="1214247"/>
            </a:xfrm>
            <a:custGeom>
              <a:avLst/>
              <a:gdLst/>
              <a:ahLst/>
              <a:cxnLst/>
              <a:rect r="r" b="b" t="t" l="l"/>
              <a:pathLst>
                <a:path h="1214247" w="1214247">
                  <a:moveTo>
                    <a:pt x="0" y="0"/>
                  </a:moveTo>
                  <a:lnTo>
                    <a:pt x="1214247" y="0"/>
                  </a:lnTo>
                  <a:lnTo>
                    <a:pt x="1214247" y="1214247"/>
                  </a:lnTo>
                  <a:lnTo>
                    <a:pt x="0" y="1214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5" b="5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7884147" y="7002313"/>
            <a:ext cx="931212" cy="931212"/>
            <a:chOff x="0" y="0"/>
            <a:chExt cx="1241616" cy="1241616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241552" cy="1241552"/>
            </a:xfrm>
            <a:custGeom>
              <a:avLst/>
              <a:gdLst/>
              <a:ahLst/>
              <a:cxnLst/>
              <a:rect r="r" b="b" t="t" l="l"/>
              <a:pathLst>
                <a:path h="1241552" w="1241552">
                  <a:moveTo>
                    <a:pt x="0" y="0"/>
                  </a:moveTo>
                  <a:lnTo>
                    <a:pt x="1241552" y="0"/>
                  </a:lnTo>
                  <a:lnTo>
                    <a:pt x="1241552" y="1241552"/>
                  </a:lnTo>
                  <a:lnTo>
                    <a:pt x="0" y="12415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-5" b="-5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1" id="31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4" id="34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572" y="1234002"/>
            <a:ext cx="6726326" cy="7812453"/>
            <a:chOff x="0" y="0"/>
            <a:chExt cx="8968435" cy="1041660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968486" cy="10416540"/>
            </a:xfrm>
            <a:custGeom>
              <a:avLst/>
              <a:gdLst/>
              <a:ahLst/>
              <a:cxnLst/>
              <a:rect r="r" b="b" t="t" l="l"/>
              <a:pathLst>
                <a:path h="10416540" w="8968486">
                  <a:moveTo>
                    <a:pt x="0" y="0"/>
                  </a:moveTo>
                  <a:lnTo>
                    <a:pt x="8968486" y="0"/>
                  </a:lnTo>
                  <a:lnTo>
                    <a:pt x="8968486" y="10416540"/>
                  </a:lnTo>
                  <a:lnTo>
                    <a:pt x="0" y="104165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6121403" y="4389911"/>
            <a:ext cx="12166597" cy="4195286"/>
            <a:chOff x="0" y="0"/>
            <a:chExt cx="16222129" cy="559371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6222090" cy="5593715"/>
            </a:xfrm>
            <a:custGeom>
              <a:avLst/>
              <a:gdLst/>
              <a:ahLst/>
              <a:cxnLst/>
              <a:rect r="r" b="b" t="t" l="l"/>
              <a:pathLst>
                <a:path h="5593715" w="16222090">
                  <a:moveTo>
                    <a:pt x="0" y="0"/>
                  </a:moveTo>
                  <a:lnTo>
                    <a:pt x="16222090" y="0"/>
                  </a:lnTo>
                  <a:lnTo>
                    <a:pt x="16222090" y="5593715"/>
                  </a:lnTo>
                  <a:lnTo>
                    <a:pt x="0" y="5593715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335383" y="4692310"/>
            <a:ext cx="10321766" cy="35498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las características futuras.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la resistencia al cambio.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del interés reciproco.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los pocos críticos.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del reconocimiento.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la definición.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las causas múltiples.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Principio de la comunicación.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073389" y="1896304"/>
            <a:ext cx="10872216" cy="1358313"/>
            <a:chOff x="0" y="0"/>
            <a:chExt cx="14496288" cy="181108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4496290" cy="1811080"/>
            </a:xfrm>
            <a:custGeom>
              <a:avLst/>
              <a:gdLst/>
              <a:ahLst/>
              <a:cxnLst/>
              <a:rect r="r" b="b" t="t" l="l"/>
              <a:pathLst>
                <a:path h="1811080" w="14496290">
                  <a:moveTo>
                    <a:pt x="0" y="0"/>
                  </a:moveTo>
                  <a:lnTo>
                    <a:pt x="14496290" y="0"/>
                  </a:lnTo>
                  <a:lnTo>
                    <a:pt x="14496290" y="1811080"/>
                  </a:lnTo>
                  <a:lnTo>
                    <a:pt x="0" y="1811080"/>
                  </a:lnTo>
                  <a:close/>
                </a:path>
              </a:pathLst>
            </a:custGeom>
            <a:blipFill>
              <a:blip r:embed="rId6">
                <a:alphaModFix amt="0"/>
              </a:blip>
              <a:stretch>
                <a:fillRect l="0" t="-105962" r="0" b="-105962"/>
              </a:stretch>
            </a:blipFill>
          </p:spPr>
        </p:sp>
        <p:sp>
          <p:nvSpPr>
            <p:cNvPr name="TextBox 20" id="20"/>
            <p:cNvSpPr txBox="true"/>
            <p:nvPr/>
          </p:nvSpPr>
          <p:spPr>
            <a:xfrm>
              <a:off x="0" y="0"/>
              <a:ext cx="14496288" cy="1811083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5759"/>
                </a:lnSpc>
              </a:pPr>
              <a:r>
                <a:rPr lang="en-US" sz="4800">
                  <a:solidFill>
                    <a:srgbClr val="595959"/>
                  </a:solidFill>
                  <a:latin typeface="Gotham"/>
                  <a:ea typeface="Gotham"/>
                  <a:cs typeface="Gotham"/>
                  <a:sym typeface="Gotham"/>
                </a:rPr>
                <a:t>PRINCIPIOS DEL ADMINISTRADOR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2" id="22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5" id="25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7" id="27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0" id="30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50797" y="4239244"/>
            <a:ext cx="18338797" cy="1554232"/>
            <a:chOff x="0" y="0"/>
            <a:chExt cx="24451729" cy="207231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4451690" cy="2072259"/>
            </a:xfrm>
            <a:custGeom>
              <a:avLst/>
              <a:gdLst/>
              <a:ahLst/>
              <a:cxnLst/>
              <a:rect r="r" b="b" t="t" l="l"/>
              <a:pathLst>
                <a:path h="2072259" w="24451690">
                  <a:moveTo>
                    <a:pt x="0" y="0"/>
                  </a:moveTo>
                  <a:lnTo>
                    <a:pt x="24451690" y="0"/>
                  </a:lnTo>
                  <a:lnTo>
                    <a:pt x="24451690" y="2072259"/>
                  </a:lnTo>
                  <a:lnTo>
                    <a:pt x="0" y="2072259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504437" y="4275439"/>
            <a:ext cx="1010917" cy="13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I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02624" y="2785381"/>
            <a:ext cx="17227696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ISMEC</a:t>
            </a:r>
          </a:p>
          <a:p>
            <a:pPr algn="l">
              <a:lnSpc>
                <a:spcPts val="4800"/>
              </a:lnSpc>
            </a:pPr>
          </a:p>
          <a:p>
            <a:pPr algn="l">
              <a:lnSpc>
                <a:spcPts val="480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647700" y="3730614"/>
            <a:ext cx="17227696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Estrategia para superar las debilidades de control</a:t>
            </a:r>
          </a:p>
          <a:p>
            <a:pPr algn="l">
              <a:lnSpc>
                <a:spcPts val="3840"/>
              </a:lnSpc>
            </a:pPr>
          </a:p>
          <a:p>
            <a:pPr algn="l">
              <a:lnSpc>
                <a:spcPts val="3840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1818627" y="5875372"/>
            <a:ext cx="2433352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Identificar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5527043" y="4275439"/>
            <a:ext cx="1010917" cy="13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841224" y="5875372"/>
            <a:ext cx="2433352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Estandarizar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8549640" y="4275439"/>
            <a:ext cx="1010917" cy="13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M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863821" y="5875372"/>
            <a:ext cx="2433352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Medir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11572237" y="4275439"/>
            <a:ext cx="1010917" cy="13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886427" y="5875372"/>
            <a:ext cx="2433352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Evaluar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14594843" y="4275439"/>
            <a:ext cx="1010917" cy="13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C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909024" y="5875372"/>
            <a:ext cx="2433352" cy="15769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Corregir/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Confirmar</a:t>
            </a:r>
          </a:p>
          <a:p>
            <a:pPr algn="ctr">
              <a:lnSpc>
                <a:spcPts val="3359"/>
              </a:lnSpc>
            </a:pPr>
          </a:p>
          <a:p>
            <a:pPr algn="ctr">
              <a:lnSpc>
                <a:spcPts val="3359"/>
              </a:lnSpc>
            </a:pPr>
          </a:p>
        </p:txBody>
      </p:sp>
      <p:grpSp>
        <p:nvGrpSpPr>
          <p:cNvPr name="Group 27" id="2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3" id="3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6" id="3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1337986"/>
            <a:ext cx="18288000" cy="7698067"/>
            <a:chOff x="0" y="0"/>
            <a:chExt cx="24384000" cy="10264089"/>
          </a:xfrm>
        </p:grpSpPr>
        <p:sp>
          <p:nvSpPr>
            <p:cNvPr name="Freeform 14" id="14" descr="C:\Users\Ralarco\Desktop\esquemas.jpg"/>
            <p:cNvSpPr/>
            <p:nvPr/>
          </p:nvSpPr>
          <p:spPr>
            <a:xfrm flipH="false" flipV="false" rot="0">
              <a:off x="0" y="0"/>
              <a:ext cx="24384000" cy="10264140"/>
            </a:xfrm>
            <a:custGeom>
              <a:avLst/>
              <a:gdLst/>
              <a:ahLst/>
              <a:cxnLst/>
              <a:rect r="r" b="b" t="t" l="l"/>
              <a:pathLst>
                <a:path h="1026414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264140"/>
                  </a:lnTo>
                  <a:lnTo>
                    <a:pt x="0" y="102641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777564" y="2088982"/>
            <a:ext cx="15031745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CONCEPTOS RELACIONADOS CON LA ELABORACIÓN DE INVENTARIO DE RIESGOS CRÍTICOS</a:t>
            </a:r>
          </a:p>
          <a:p>
            <a:pPr algn="l">
              <a:lnSpc>
                <a:spcPts val="4800"/>
              </a:lnSpc>
            </a:pPr>
          </a:p>
          <a:p>
            <a:pPr algn="l">
              <a:lnSpc>
                <a:spcPts val="4800"/>
              </a:lnSpc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90550" y="1758953"/>
            <a:ext cx="17106900" cy="7200900"/>
            <a:chOff x="0" y="0"/>
            <a:chExt cx="22809200" cy="9601200"/>
          </a:xfrm>
        </p:grpSpPr>
        <p:sp>
          <p:nvSpPr>
            <p:cNvPr name="Freeform 14" id="14" descr="C:\Users\Ralarco\Desktop\esquemas.jpg"/>
            <p:cNvSpPr/>
            <p:nvPr/>
          </p:nvSpPr>
          <p:spPr>
            <a:xfrm flipH="false" flipV="false" rot="0">
              <a:off x="0" y="0"/>
              <a:ext cx="22809200" cy="9601200"/>
            </a:xfrm>
            <a:custGeom>
              <a:avLst/>
              <a:gdLst/>
              <a:ahLst/>
              <a:cxnLst/>
              <a:rect r="r" b="b" t="t" l="l"/>
              <a:pathLst>
                <a:path h="9601200" w="22809200">
                  <a:moveTo>
                    <a:pt x="0" y="0"/>
                  </a:moveTo>
                  <a:lnTo>
                    <a:pt x="22809200" y="0"/>
                  </a:lnTo>
                  <a:lnTo>
                    <a:pt x="22809200" y="9601200"/>
                  </a:lnTo>
                  <a:lnTo>
                    <a:pt x="0" y="9601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777564" y="1981226"/>
            <a:ext cx="15031745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ITEMS CRÍTICOS DEL SISTEMA PRODUCTIVO QUE REQUIEREN MAYOR CONTROL DE LA DIRECCIÓN</a:t>
            </a:r>
          </a:p>
          <a:p>
            <a:pPr algn="l">
              <a:lnSpc>
                <a:spcPts val="4800"/>
              </a:lnSpc>
            </a:pPr>
          </a:p>
          <a:p>
            <a:pPr algn="l">
              <a:lnSpc>
                <a:spcPts val="4800"/>
              </a:lnSpc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17169" y="3940920"/>
            <a:ext cx="8530028" cy="4142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Defina procesos de producción que sean críticos.</a:t>
            </a:r>
          </a:p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Identifique las áreas.</a:t>
            </a:r>
          </a:p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Mire el potencial de los riesgos.</a:t>
            </a:r>
          </a:p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Analice y evalúe los riesgos.</a:t>
            </a:r>
          </a:p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Estructure el inventario por ítems críticos.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56186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17169" y="2460714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9101023" y="3366240"/>
            <a:ext cx="8932240" cy="5650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Defina procesos de producción </a:t>
            </a:r>
          </a:p>
          <a:p>
            <a:pPr algn="l" marL="675640" indent="-337820" lvl="1">
              <a:lnSpc>
                <a:spcPts val="5039"/>
              </a:lnSpc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que sean críticos.</a:t>
            </a:r>
          </a:p>
          <a:p>
            <a:pPr algn="l" marL="675640" indent="-337820" lvl="1">
              <a:lnSpc>
                <a:spcPts val="503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El proceso será crítico, si la ocurrencia de un suceso indeseado puede: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Dañar a gente, equipos, materiales y ambiente.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Aumentar los costos.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Demorar los servicios.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Afectar la calidad.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0" y="1281589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9144000" y="2211457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46049" y="3783142"/>
            <a:ext cx="8530028" cy="4573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Identifique las áreas.</a:t>
            </a:r>
          </a:p>
          <a:p>
            <a:pPr algn="l" marL="675640" indent="-337820" lvl="1">
              <a:lnSpc>
                <a:spcPts val="503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Como segunda fase, deben identificarse los lugares en que se desarrollan: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Los procesos críticos.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Los equipos que intervienen.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Materiales usados.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Tareas ejecutadas. 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56186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17140" y="2361660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9101023" y="3925143"/>
            <a:ext cx="8765324" cy="328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Potencial de los riesgos</a:t>
            </a:r>
          </a:p>
          <a:p>
            <a:pPr algn="l" marL="675640" indent="-337820" lvl="1">
              <a:lnSpc>
                <a:spcPts val="503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Debemos identificar el potencial de los resultados adversos asociados a cada uno de los ítems críticos: áreas, tareas, equipos y materiales.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0" y="1281589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9101023" y="2113601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17169" y="3740887"/>
            <a:ext cx="8530028" cy="5650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Analice y evalúe los riesgos.</a:t>
            </a:r>
          </a:p>
          <a:p>
            <a:pPr algn="l" marL="675640" indent="-337820" lvl="1">
              <a:lnSpc>
                <a:spcPts val="503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Analice y evalúe los riesgos: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Consecuencias.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Probabilidad.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Frecuencia.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Imagen.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Incidencia.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Cercanía.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Demora.</a:t>
            </a:r>
          </a:p>
          <a:p>
            <a:pPr algn="l" marL="675640" indent="-337820" lvl="1">
              <a:lnSpc>
                <a:spcPts val="5039"/>
              </a:lnSpc>
            </a:pP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81589"/>
            <a:ext cx="8526485" cy="7727128"/>
            <a:chOff x="0" y="0"/>
            <a:chExt cx="11368646" cy="1030283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17169" y="2109026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5771731"/>
            <a:ext cx="18288000" cy="1567548"/>
            <a:chOff x="0" y="0"/>
            <a:chExt cx="24384000" cy="209006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4384000" cy="2090039"/>
            </a:xfrm>
            <a:custGeom>
              <a:avLst/>
              <a:gdLst/>
              <a:ahLst/>
              <a:cxnLst/>
              <a:rect r="r" b="b" t="t" l="l"/>
              <a:pathLst>
                <a:path h="2090039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090039"/>
                  </a:lnTo>
                  <a:lnTo>
                    <a:pt x="0" y="2090039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0" y="3635026"/>
            <a:ext cx="18288000" cy="1683734"/>
            <a:chOff x="0" y="0"/>
            <a:chExt cx="24384000" cy="224497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4384000" cy="2244979"/>
            </a:xfrm>
            <a:custGeom>
              <a:avLst/>
              <a:gdLst/>
              <a:ahLst/>
              <a:cxnLst/>
              <a:rect r="r" b="b" t="t" l="l"/>
              <a:pathLst>
                <a:path h="2244979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44979"/>
                  </a:lnTo>
                  <a:lnTo>
                    <a:pt x="0" y="2244979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2371496" y="3671221"/>
            <a:ext cx="15112536" cy="35498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CONSECUENCIA:</a:t>
            </a:r>
          </a:p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Es la máxima pérdida que se puede esperar si se desencadena una secuencia de eventos que puede originar un riesgo asociado a un sistema.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3359"/>
              </a:lnSpc>
            </a:pPr>
            <a:r>
              <a:rPr lang="en-US" sz="2799" b="true">
                <a:solidFill>
                  <a:srgbClr val="FFFFFF"/>
                </a:solidFill>
                <a:latin typeface="Gotham Bold"/>
                <a:ea typeface="Gotham Bold"/>
                <a:cs typeface="Gotham Bold"/>
                <a:sym typeface="Gotham Bold"/>
              </a:rPr>
              <a:t>PROBABILIDAD:  </a:t>
            </a:r>
          </a:p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Expectativa de que un evento ocurra y que tenga la máxima pérdida probable, si se desencadena la situación inicial.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61946" y="1873163"/>
            <a:ext cx="14658156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61946" y="2656470"/>
            <a:ext cx="8530028" cy="1557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Analice y evalúe los riesgos.</a:t>
            </a:r>
          </a:p>
          <a:p>
            <a:pPr algn="l" marL="675640" indent="-337820" lvl="1">
              <a:lnSpc>
                <a:spcPts val="5039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3910079" y="7440797"/>
            <a:ext cx="8530028" cy="10128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36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V.E.P = C X P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754590" y="3844928"/>
            <a:ext cx="1263920" cy="1263920"/>
            <a:chOff x="0" y="0"/>
            <a:chExt cx="1685226" cy="1685226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685290" cy="1685290"/>
            </a:xfrm>
            <a:custGeom>
              <a:avLst/>
              <a:gdLst/>
              <a:ahLst/>
              <a:cxnLst/>
              <a:rect r="r" b="b" t="t" l="l"/>
              <a:pathLst>
                <a:path h="1685290" w="1685290">
                  <a:moveTo>
                    <a:pt x="0" y="0"/>
                  </a:moveTo>
                  <a:lnTo>
                    <a:pt x="1685290" y="0"/>
                  </a:lnTo>
                  <a:lnTo>
                    <a:pt x="1685290" y="1685290"/>
                  </a:lnTo>
                  <a:lnTo>
                    <a:pt x="0" y="16852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3" b="3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861946" y="5954106"/>
            <a:ext cx="1156564" cy="1156564"/>
            <a:chOff x="0" y="0"/>
            <a:chExt cx="1542085" cy="1542085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542034" cy="1542034"/>
            </a:xfrm>
            <a:custGeom>
              <a:avLst/>
              <a:gdLst/>
              <a:ahLst/>
              <a:cxnLst/>
              <a:rect r="r" b="b" t="t" l="l"/>
              <a:pathLst>
                <a:path h="1542034" w="1542034">
                  <a:moveTo>
                    <a:pt x="0" y="0"/>
                  </a:moveTo>
                  <a:lnTo>
                    <a:pt x="1542034" y="0"/>
                  </a:lnTo>
                  <a:lnTo>
                    <a:pt x="1542034" y="1542034"/>
                  </a:lnTo>
                  <a:lnTo>
                    <a:pt x="0" y="15420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-3" b="-3"/>
              </a:stretch>
            </a:blip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1" id="31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4" id="34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06403" y="1665180"/>
            <a:ext cx="17388116" cy="7320401"/>
            <a:chOff x="0" y="0"/>
            <a:chExt cx="23184155" cy="9760534"/>
          </a:xfrm>
        </p:grpSpPr>
        <p:sp>
          <p:nvSpPr>
            <p:cNvPr name="Freeform 14" id="14" descr="C:\Users\Ralarco\Desktop\esquemas.png"/>
            <p:cNvSpPr/>
            <p:nvPr/>
          </p:nvSpPr>
          <p:spPr>
            <a:xfrm flipH="false" flipV="false" rot="0">
              <a:off x="0" y="0"/>
              <a:ext cx="23184104" cy="9760585"/>
            </a:xfrm>
            <a:custGeom>
              <a:avLst/>
              <a:gdLst/>
              <a:ahLst/>
              <a:cxnLst/>
              <a:rect r="r" b="b" t="t" l="l"/>
              <a:pathLst>
                <a:path h="9760585" w="23184104">
                  <a:moveTo>
                    <a:pt x="0" y="0"/>
                  </a:moveTo>
                  <a:lnTo>
                    <a:pt x="23184104" y="0"/>
                  </a:lnTo>
                  <a:lnTo>
                    <a:pt x="23184104" y="9760585"/>
                  </a:lnTo>
                  <a:lnTo>
                    <a:pt x="0" y="97605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46020" y="1924267"/>
            <a:ext cx="14658156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46020" y="2615822"/>
            <a:ext cx="16098564" cy="964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Analice y evalúe los riesgos. </a:t>
            </a:r>
          </a:p>
          <a:p>
            <a:pPr algn="l" marL="675640" indent="-337820" lvl="1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(Criterio para estimar valores de la pérdida con dos variable)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342900" y="1085850"/>
            <a:ext cx="19050000" cy="8020050"/>
            <a:chOff x="0" y="0"/>
            <a:chExt cx="25400000" cy="10693400"/>
          </a:xfrm>
        </p:grpSpPr>
        <p:sp>
          <p:nvSpPr>
            <p:cNvPr name="Freeform 14" id="14" descr="C:\Users\Ralarco\Desktop\esquemas.png"/>
            <p:cNvSpPr/>
            <p:nvPr/>
          </p:nvSpPr>
          <p:spPr>
            <a:xfrm flipH="false" flipV="false" rot="0">
              <a:off x="0" y="0"/>
              <a:ext cx="25400000" cy="10693400"/>
            </a:xfrm>
            <a:custGeom>
              <a:avLst/>
              <a:gdLst/>
              <a:ahLst/>
              <a:cxnLst/>
              <a:rect r="r" b="b" t="t" l="l"/>
              <a:pathLst>
                <a:path h="10693400" w="25400000">
                  <a:moveTo>
                    <a:pt x="0" y="0"/>
                  </a:moveTo>
                  <a:lnTo>
                    <a:pt x="25400000" y="0"/>
                  </a:lnTo>
                  <a:lnTo>
                    <a:pt x="25400000" y="10693400"/>
                  </a:lnTo>
                  <a:lnTo>
                    <a:pt x="0" y="10693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570319" y="1774417"/>
            <a:ext cx="14658156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CONFECCIÓN DE INVENTARIO DE RIESGOS CRÍTICOS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34212" y="2457593"/>
            <a:ext cx="16098564" cy="533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AutoNum type="arabicPeriod" startAt="1"/>
            </a:pPr>
            <a:r>
              <a:rPr lang="en-US" b="true" sz="2799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Estructure el inventario por ítems críticos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601275" y="4302509"/>
            <a:ext cx="8530028" cy="2688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Técnica que tiene como objetivo la identificación de errores u omisiones en los sistemas de seguridad empleados hasta ese momento y que se han mostrado insuficientes o ineficaces para evitar la aparición de un accidente. 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81589"/>
            <a:ext cx="8526485" cy="7727118"/>
            <a:chOff x="0" y="0"/>
            <a:chExt cx="11368646" cy="1030282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601247" y="2460714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¿QUÉ ES LA INVESTIGACIÓN DE ACCIDENTES?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983389" y="3556283"/>
            <a:ext cx="8765324" cy="54353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El trabajador accidentado. 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Testigos del accidente. 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Experto en  prevención (asesor).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Línea de mandos directa relacionados con el accidente.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Comités paritarios de Higiene y Seguridad. 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Otros trabajadores que sin tener la condición de testigos, puedan aportar datos relevantes. 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0" y="1281589"/>
            <a:ext cx="8526485" cy="7727118"/>
            <a:chOff x="0" y="0"/>
            <a:chExt cx="11368646" cy="1030282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9144000" y="2113601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¿QUIÉNES INTEGRAN LA INVESTIGACIÓN?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46039" y="3124619"/>
            <a:ext cx="8530028" cy="35498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Conocer las causas que originaron el evento.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Implementar medidas preventivas y acciones correctivas.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Mejorar el sistema preventivo de la empresa.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81589"/>
            <a:ext cx="8526475" cy="7727118"/>
            <a:chOff x="0" y="0"/>
            <a:chExt cx="11368634" cy="1030282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17140" y="2179387"/>
            <a:ext cx="8530057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¿POR QUÉ INVESTIGAR?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6992600" y="8991600"/>
            <a:ext cx="1295400" cy="1295400"/>
            <a:chOff x="0" y="0"/>
            <a:chExt cx="1727200" cy="1727200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-10800000">
            <a:off x="0" y="8991600"/>
            <a:ext cx="1295400" cy="1295400"/>
            <a:chOff x="0" y="0"/>
            <a:chExt cx="1727200" cy="1727200"/>
          </a:xfrm>
        </p:grpSpPr>
        <p:sp>
          <p:nvSpPr>
            <p:cNvPr name="Freeform 7" id="7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9" id="9">
              <a:hlinkClick r:id="rId5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12" id="12">
              <a:hlinkClick r:id="rId6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308097" y="8991600"/>
            <a:ext cx="1295400" cy="1295400"/>
            <a:chOff x="0" y="0"/>
            <a:chExt cx="1727200" cy="1727200"/>
          </a:xfrm>
        </p:grpSpPr>
        <p:sp>
          <p:nvSpPr>
            <p:cNvPr name="Freeform 15" id="15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-10800000">
            <a:off x="15809309" y="9004297"/>
            <a:ext cx="1295400" cy="1295400"/>
            <a:chOff x="0" y="0"/>
            <a:chExt cx="1727200" cy="1727200"/>
          </a:xfrm>
        </p:grpSpPr>
        <p:sp>
          <p:nvSpPr>
            <p:cNvPr name="Freeform 17" id="17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9" id="19">
              <a:hlinkClick r:id="rId8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880848" y="2179387"/>
            <a:ext cx="8460410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MODELO DEL QUESO SUIZO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1577104" y="1351388"/>
            <a:ext cx="3884562" cy="7448474"/>
            <a:chOff x="0" y="0"/>
            <a:chExt cx="5179416" cy="9931298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5179441" cy="9931273"/>
            </a:xfrm>
            <a:custGeom>
              <a:avLst/>
              <a:gdLst/>
              <a:ahLst/>
              <a:cxnLst/>
              <a:rect r="r" b="b" t="t" l="l"/>
              <a:pathLst>
                <a:path h="9931273" w="5179441">
                  <a:moveTo>
                    <a:pt x="0" y="0"/>
                  </a:moveTo>
                  <a:lnTo>
                    <a:pt x="5179441" y="0"/>
                  </a:lnTo>
                  <a:lnTo>
                    <a:pt x="5179441" y="9931273"/>
                  </a:lnTo>
                  <a:lnTo>
                    <a:pt x="0" y="99312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0" b="0"/>
              </a:stretch>
            </a:blip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846039" y="3124619"/>
            <a:ext cx="8530028" cy="2257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Distingue los errores propios del comportamiento humano (errores activos); y los errores estructurales del diseño de los procesos (errores latentes), con el fin de poder visualizarlos y tratarlos separadamente. 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1" id="31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4" id="34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1371152"/>
            <a:ext cx="18288000" cy="7699248"/>
            <a:chOff x="0" y="0"/>
            <a:chExt cx="24384000" cy="10265664"/>
          </a:xfrm>
        </p:grpSpPr>
        <p:sp>
          <p:nvSpPr>
            <p:cNvPr name="Freeform 14" id="14" descr="C:\Users\Ralarco\Desktop\esquemas.png"/>
            <p:cNvSpPr/>
            <p:nvPr/>
          </p:nvSpPr>
          <p:spPr>
            <a:xfrm flipH="false" flipV="false" rot="0">
              <a:off x="0" y="0"/>
              <a:ext cx="24384000" cy="10265664"/>
            </a:xfrm>
            <a:custGeom>
              <a:avLst/>
              <a:gdLst/>
              <a:ahLst/>
              <a:cxnLst/>
              <a:rect r="r" b="b" t="t" l="l"/>
              <a:pathLst>
                <a:path h="10265664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265664"/>
                  </a:lnTo>
                  <a:lnTo>
                    <a:pt x="0" y="102656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86787" y="1905900"/>
            <a:ext cx="8460410" cy="9547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MODELO DEL QUESO SUIZO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07971" y="2628938"/>
            <a:ext cx="4857683" cy="1826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Condiciones Activas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Condiciones Latentes</a:t>
            </a:r>
          </a:p>
          <a:p>
            <a:pPr algn="l" marL="675640" indent="-337820" lvl="1">
              <a:lnSpc>
                <a:spcPts val="3359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6992600" y="8991600"/>
            <a:ext cx="1295400" cy="1295400"/>
            <a:chOff x="0" y="0"/>
            <a:chExt cx="1727200" cy="1727200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-10800000">
            <a:off x="0" y="8991600"/>
            <a:ext cx="1295400" cy="1295400"/>
            <a:chOff x="0" y="0"/>
            <a:chExt cx="1727200" cy="1727200"/>
          </a:xfrm>
        </p:grpSpPr>
        <p:sp>
          <p:nvSpPr>
            <p:cNvPr name="Freeform 7" id="7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9" id="9">
              <a:hlinkClick r:id="rId5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12" id="12">
              <a:hlinkClick r:id="rId6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308097" y="8991600"/>
            <a:ext cx="1295400" cy="1295400"/>
            <a:chOff x="0" y="0"/>
            <a:chExt cx="1727200" cy="1727200"/>
          </a:xfrm>
        </p:grpSpPr>
        <p:sp>
          <p:nvSpPr>
            <p:cNvPr name="Freeform 15" id="15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-10800000">
            <a:off x="15809309" y="9004297"/>
            <a:ext cx="1295400" cy="1295400"/>
            <a:chOff x="0" y="0"/>
            <a:chExt cx="1727200" cy="1727200"/>
          </a:xfrm>
        </p:grpSpPr>
        <p:sp>
          <p:nvSpPr>
            <p:cNvPr name="Freeform 17" id="17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1727200" cy="1727200"/>
            </a:xfrm>
            <a:custGeom>
              <a:avLst/>
              <a:gdLst/>
              <a:ahLst/>
              <a:cxnLst/>
              <a:rect r="r" b="b" t="t" l="l"/>
              <a:pathLst>
                <a:path h="1727200" w="1727200">
                  <a:moveTo>
                    <a:pt x="0" y="0"/>
                  </a:moveTo>
                  <a:lnTo>
                    <a:pt x="1727200" y="0"/>
                  </a:lnTo>
                  <a:lnTo>
                    <a:pt x="1727200" y="1727200"/>
                  </a:lnTo>
                  <a:lnTo>
                    <a:pt x="0" y="1727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9" id="19">
              <a:hlinkClick r:id="rId8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2946406" y="1285618"/>
            <a:ext cx="6019800" cy="7664958"/>
            <a:chOff x="0" y="0"/>
            <a:chExt cx="8026400" cy="1021994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026400" cy="10219944"/>
            </a:xfrm>
            <a:custGeom>
              <a:avLst/>
              <a:gdLst/>
              <a:ahLst/>
              <a:cxnLst/>
              <a:rect r="r" b="b" t="t" l="l"/>
              <a:pathLst>
                <a:path h="10219944" w="8026400">
                  <a:moveTo>
                    <a:pt x="0" y="0"/>
                  </a:moveTo>
                  <a:lnTo>
                    <a:pt x="8026400" y="0"/>
                  </a:lnTo>
                  <a:lnTo>
                    <a:pt x="8026400" y="10219944"/>
                  </a:lnTo>
                  <a:lnTo>
                    <a:pt x="0" y="10219944"/>
                  </a:lnTo>
                  <a:close/>
                </a:path>
              </a:pathLst>
            </a:custGeom>
            <a:solidFill>
              <a:srgbClr val="00B6AE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9111196" y="1944840"/>
            <a:ext cx="5667281" cy="7005736"/>
            <a:chOff x="0" y="0"/>
            <a:chExt cx="8212620" cy="10152215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212582" cy="10152253"/>
            </a:xfrm>
            <a:custGeom>
              <a:avLst/>
              <a:gdLst/>
              <a:ahLst/>
              <a:cxnLst/>
              <a:rect r="r" b="b" t="t" l="l"/>
              <a:pathLst>
                <a:path h="10152253" w="8212582">
                  <a:moveTo>
                    <a:pt x="0" y="0"/>
                  </a:moveTo>
                  <a:lnTo>
                    <a:pt x="8212582" y="0"/>
                  </a:lnTo>
                  <a:lnTo>
                    <a:pt x="8212582" y="10152253"/>
                  </a:lnTo>
                  <a:lnTo>
                    <a:pt x="0" y="101522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-120" t="0" r="-120" b="0"/>
              </a:stretch>
            </a:blip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3775415" y="2316843"/>
            <a:ext cx="4472750" cy="1675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DIAGRAMA DE UN ACCIDENTE</a:t>
            </a:r>
          </a:p>
          <a:p>
            <a:pPr algn="l">
              <a:lnSpc>
                <a:spcPts val="4800"/>
              </a:lnSpc>
            </a:pPr>
          </a:p>
        </p:txBody>
      </p:sp>
      <p:grpSp>
        <p:nvGrpSpPr>
          <p:cNvPr name="Group 26" id="2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7" id="2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32" id="3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5" id="3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6" id="3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846034" y="4848939"/>
            <a:ext cx="8530028" cy="4142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Reporte del suceso.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Recolección de la evidencia.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Análisis y conclusiones.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Implementación de controles.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Informe.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Seguimiento.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761515" y="1281589"/>
            <a:ext cx="8526475" cy="7727118"/>
            <a:chOff x="0" y="0"/>
            <a:chExt cx="11368634" cy="1030282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368659" cy="10302875"/>
            </a:xfrm>
            <a:custGeom>
              <a:avLst/>
              <a:gdLst/>
              <a:ahLst/>
              <a:cxnLst/>
              <a:rect r="r" b="b" t="t" l="l"/>
              <a:pathLst>
                <a:path h="10302875" w="11368659">
                  <a:moveTo>
                    <a:pt x="0" y="0"/>
                  </a:moveTo>
                  <a:lnTo>
                    <a:pt x="11368659" y="0"/>
                  </a:lnTo>
                  <a:lnTo>
                    <a:pt x="11368659" y="10302875"/>
                  </a:lnTo>
                  <a:lnTo>
                    <a:pt x="0" y="10302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846034" y="2284024"/>
            <a:ext cx="8530057" cy="2235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595959"/>
                </a:solidFill>
                <a:latin typeface="Gotham"/>
                <a:ea typeface="Gotham"/>
                <a:cs typeface="Gotham"/>
                <a:sym typeface="Gotham"/>
              </a:rPr>
              <a:t>METODOLOGÍA PARA LA INVESTIGACIÓN Y ANÁLISIS DE INCIDENTES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1" id="21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3" id="23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6" id="26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144000" y="1269997"/>
            <a:ext cx="9144000" cy="7721603"/>
            <a:chOff x="0" y="0"/>
            <a:chExt cx="12192000" cy="1029547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2192000" cy="10295509"/>
            </a:xfrm>
            <a:custGeom>
              <a:avLst/>
              <a:gdLst/>
              <a:ahLst/>
              <a:cxnLst/>
              <a:rect r="r" b="b" t="t" l="l"/>
              <a:pathLst>
                <a:path h="10295509" w="12192000">
                  <a:moveTo>
                    <a:pt x="0" y="0"/>
                  </a:moveTo>
                  <a:lnTo>
                    <a:pt x="12192000" y="0"/>
                  </a:lnTo>
                  <a:lnTo>
                    <a:pt x="12192000" y="10295509"/>
                  </a:lnTo>
                  <a:lnTo>
                    <a:pt x="0" y="10295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1" t="0" r="-20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4387425" y="1981200"/>
            <a:ext cx="13887879" cy="952500"/>
            <a:chOff x="0" y="0"/>
            <a:chExt cx="18517172" cy="1270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851710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8517108">
                  <a:moveTo>
                    <a:pt x="0" y="0"/>
                  </a:moveTo>
                  <a:lnTo>
                    <a:pt x="18517108" y="0"/>
                  </a:lnTo>
                  <a:lnTo>
                    <a:pt x="1851710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4694253" y="2167223"/>
            <a:ext cx="7107822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DE VUELTA AL TRABAJO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3314271" y="1504950"/>
            <a:ext cx="1085850" cy="952500"/>
            <a:chOff x="0" y="0"/>
            <a:chExt cx="1447800" cy="127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3569970" y="1680515"/>
            <a:ext cx="588836" cy="588836"/>
          </a:xfrm>
          <a:custGeom>
            <a:avLst/>
            <a:gdLst/>
            <a:ahLst/>
            <a:cxnLst/>
            <a:rect r="r" b="b" t="t" l="l"/>
            <a:pathLst>
              <a:path h="588836" w="588836">
                <a:moveTo>
                  <a:pt x="0" y="0"/>
                </a:moveTo>
                <a:lnTo>
                  <a:pt x="588836" y="0"/>
                </a:lnTo>
                <a:lnTo>
                  <a:pt x="588836" y="588835"/>
                </a:lnTo>
                <a:lnTo>
                  <a:pt x="0" y="5888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368598" y="3191532"/>
            <a:ext cx="8063046" cy="49040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En esta parte del curso vamos a analizar casos construidos en base a palabras claves, con elementos de nuestra experiencia, de modo de aplicar los conocimientos adquiridos. Para los análisis vamos a buscar información en los manuales y nuestras notas personales.</a:t>
            </a:r>
          </a:p>
          <a:p>
            <a:pPr algn="l">
              <a:lnSpc>
                <a:spcPts val="3120"/>
              </a:lnSpc>
            </a:pPr>
          </a:p>
          <a:p>
            <a:pPr algn="l">
              <a:lnSpc>
                <a:spcPts val="3120"/>
              </a:lnSpc>
            </a:pPr>
            <a:r>
              <a:rPr lang="en-US" sz="2600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Como conclusión se espera obtener descripción de conductas o prácticas concretas a modificar en el lugar de trabajo.</a:t>
            </a:r>
          </a:p>
          <a:p>
            <a:pPr algn="l">
              <a:lnSpc>
                <a:spcPts val="3120"/>
              </a:lnSpc>
            </a:pPr>
          </a:p>
          <a:p>
            <a:pPr algn="l">
              <a:lnSpc>
                <a:spcPts val="3120"/>
              </a:lnSpc>
            </a:pPr>
          </a:p>
        </p:txBody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61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140160" y="3360063"/>
            <a:ext cx="9396546" cy="47193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ambientales y personales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6719"/>
              </a:lnSpc>
            </a:pPr>
            <a:r>
              <a:rPr lang="en-US" sz="2799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Palabras clave</a:t>
            </a:r>
          </a:p>
          <a:p>
            <a:pPr algn="l" marL="675640" indent="-337820" lvl="1">
              <a:lnSpc>
                <a:spcPts val="671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Iluminación deficiente</a:t>
            </a:r>
          </a:p>
          <a:p>
            <a:pPr algn="l" marL="675640" indent="-337820" lvl="1">
              <a:lnSpc>
                <a:spcPts val="671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Riesgo puro</a:t>
            </a:r>
          </a:p>
          <a:p>
            <a:pPr algn="l" marL="675640" indent="-337820" lvl="1">
              <a:lnSpc>
                <a:spcPts val="671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Falta de planificación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879774" y="2104790"/>
            <a:ext cx="7456713" cy="952500"/>
            <a:chOff x="0" y="0"/>
            <a:chExt cx="9942284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9942322" cy="1270000"/>
            </a:xfrm>
            <a:custGeom>
              <a:avLst/>
              <a:gdLst/>
              <a:ahLst/>
              <a:cxnLst/>
              <a:rect r="r" b="b" t="t" l="l"/>
              <a:pathLst>
                <a:path h="1270000" w="9942322">
                  <a:moveTo>
                    <a:pt x="0" y="0"/>
                  </a:moveTo>
                  <a:lnTo>
                    <a:pt x="9942322" y="0"/>
                  </a:lnTo>
                  <a:lnTo>
                    <a:pt x="9942322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48164" y="2193039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1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250637" y="1504950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518185" y="1658379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7"/>
                </a:lnTo>
                <a:lnTo>
                  <a:pt x="0" y="601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61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43754" y="3537426"/>
            <a:ext cx="9396546" cy="3272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ambientales y personales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En esta situación, ¿qué controla el trabajador y qué no? 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¿Cuáles peligros podemos identificar?¿Cuáles riesgos?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933114" y="2325398"/>
            <a:ext cx="7456713" cy="952500"/>
            <a:chOff x="0" y="0"/>
            <a:chExt cx="9942284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9942322" cy="1270000"/>
            </a:xfrm>
            <a:custGeom>
              <a:avLst/>
              <a:gdLst/>
              <a:ahLst/>
              <a:cxnLst/>
              <a:rect r="r" b="b" t="t" l="l"/>
              <a:pathLst>
                <a:path h="1270000" w="9942322">
                  <a:moveTo>
                    <a:pt x="0" y="0"/>
                  </a:moveTo>
                  <a:lnTo>
                    <a:pt x="9942322" y="0"/>
                  </a:lnTo>
                  <a:lnTo>
                    <a:pt x="9942322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43735" y="2343800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1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303977" y="2325398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571525" y="2478827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7"/>
                </a:lnTo>
                <a:lnTo>
                  <a:pt x="0" y="601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61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43754" y="3820701"/>
            <a:ext cx="9396546" cy="3857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ambientales y personales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3359"/>
              </a:lnSpc>
            </a:pPr>
            <a:r>
              <a:rPr lang="en-US" sz="2799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Conclusiones: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¿Cómo voy a reducir el riesgo?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505050"/>
                </a:solidFill>
                <a:latin typeface="Gotham"/>
                <a:ea typeface="Gotham"/>
                <a:cs typeface="Gotham"/>
                <a:sym typeface="Gotham"/>
              </a:rPr>
              <a:t>¿Qué puedo cambiar en mi rutina para reducir el riesgo?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933114" y="2608674"/>
            <a:ext cx="7456713" cy="952500"/>
            <a:chOff x="0" y="0"/>
            <a:chExt cx="9942284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9942322" cy="1270000"/>
            </a:xfrm>
            <a:custGeom>
              <a:avLst/>
              <a:gdLst/>
              <a:ahLst/>
              <a:cxnLst/>
              <a:rect r="r" b="b" t="t" l="l"/>
              <a:pathLst>
                <a:path h="1270000" w="9942322">
                  <a:moveTo>
                    <a:pt x="0" y="0"/>
                  </a:moveTo>
                  <a:lnTo>
                    <a:pt x="9942322" y="0"/>
                  </a:lnTo>
                  <a:lnTo>
                    <a:pt x="9942322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43735" y="2627076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1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303977" y="2608674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571525" y="2762102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8"/>
                </a:lnTo>
                <a:lnTo>
                  <a:pt x="0" y="6012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38487" y="3916094"/>
            <a:ext cx="8180070" cy="46424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personales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5039"/>
              </a:lnSpc>
            </a:pPr>
            <a:r>
              <a:rPr lang="en-US" sz="2799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Palabras clave</a:t>
            </a:r>
          </a:p>
          <a:p>
            <a:pPr algn="l">
              <a:lnSpc>
                <a:spcPts val="5039"/>
              </a:lnSpc>
            </a:pP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Falta de control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Falta de dirección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Falta de organización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51597" y="2704066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38477" y="2722468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149034" y="2704066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416582" y="2857495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7"/>
                </a:lnTo>
                <a:lnTo>
                  <a:pt x="0" y="601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38487" y="3815629"/>
            <a:ext cx="9246870" cy="5442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personales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En esta situación, ¿qué controla el trabajador y qué no? 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¿Cuáles peligros podemos identificar?¿Cuáles riesgos?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b="true" sz="2799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Conclusiones: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¿Cómo voy a reducir el riesgo?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¿Qué puedo cambiar en mi rutina para reducir el riesgo?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51597" y="2603602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38477" y="2622004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149034" y="2603602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416582" y="2757030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8"/>
                </a:lnTo>
                <a:lnTo>
                  <a:pt x="0" y="6012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368036" y="3479454"/>
            <a:ext cx="9272264" cy="4565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asociados a la tarea y ambientales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5039"/>
              </a:lnSpc>
            </a:pPr>
            <a:r>
              <a:rPr lang="en-US" sz="2799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Palabras clave</a:t>
            </a:r>
          </a:p>
          <a:p>
            <a:pPr algn="l">
              <a:lnSpc>
                <a:spcPts val="5039"/>
              </a:lnSpc>
            </a:pP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Accidente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Equipos críticos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Gestión de la información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581146" y="2267426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368027" y="2285829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278583" y="2267426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546131" y="2420855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7"/>
                </a:lnTo>
                <a:lnTo>
                  <a:pt x="0" y="601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368036" y="3411203"/>
            <a:ext cx="9272264" cy="5365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asociados a la tarea y ambientales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En esta situación, ¿qué controla el trabajador y qué no? 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¿Cuáles peligros podemos identificar? ¿Cuáles son los riesgos?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b="true" sz="2799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Conclusiones: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¿Cómo voy a reducir el riesgo?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¿Qué puedo cambiar en mi rutina para reducir el riesgo?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581146" y="2199175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368027" y="2217577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278583" y="2199175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546131" y="2352604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7"/>
                </a:lnTo>
                <a:lnTo>
                  <a:pt x="0" y="6012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38487" y="3852982"/>
            <a:ext cx="9272264" cy="4565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personales y asociados a la tarea</a:t>
            </a:r>
          </a:p>
          <a:p>
            <a:pPr algn="l">
              <a:lnSpc>
                <a:spcPts val="3359"/>
              </a:lnSpc>
            </a:pPr>
          </a:p>
          <a:p>
            <a:pPr algn="l">
              <a:lnSpc>
                <a:spcPts val="5039"/>
              </a:lnSpc>
            </a:pPr>
            <a:r>
              <a:rPr lang="en-US" sz="2799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Palabras clave</a:t>
            </a:r>
          </a:p>
          <a:p>
            <a:pPr algn="l">
              <a:lnSpc>
                <a:spcPts val="5039"/>
              </a:lnSpc>
            </a:pP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Inventario riesgos críticos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Investigación de accidentes</a:t>
            </a:r>
          </a:p>
          <a:p>
            <a:pPr algn="l" marL="675640" indent="-337820" lvl="1">
              <a:lnSpc>
                <a:spcPts val="503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Medidas de control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51597" y="2640955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38477" y="2659357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149034" y="2640955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416582" y="2794383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8"/>
                </a:lnTo>
                <a:lnTo>
                  <a:pt x="0" y="6012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-17040" y="1269997"/>
            <a:ext cx="7600950" cy="7772400"/>
            <a:chOff x="0" y="0"/>
            <a:chExt cx="10134600" cy="1036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34600" cy="10363200"/>
            </a:xfrm>
            <a:custGeom>
              <a:avLst/>
              <a:gdLst/>
              <a:ahLst/>
              <a:cxnLst/>
              <a:rect r="r" b="b" t="t" l="l"/>
              <a:pathLst>
                <a:path h="10363200" w="10134600">
                  <a:moveTo>
                    <a:pt x="0" y="0"/>
                  </a:moveTo>
                  <a:lnTo>
                    <a:pt x="10134600" y="0"/>
                  </a:lnTo>
                  <a:lnTo>
                    <a:pt x="10134600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238487" y="3892572"/>
            <a:ext cx="9272264" cy="5365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0"/>
              </a:lnSpc>
            </a:pPr>
            <a:r>
              <a:rPr lang="en-US" sz="3200" b="true">
                <a:solidFill>
                  <a:srgbClr val="505050"/>
                </a:solidFill>
                <a:latin typeface="Gotham Bold"/>
                <a:ea typeface="Gotham Bold"/>
                <a:cs typeface="Gotham Bold"/>
                <a:sym typeface="Gotham Bold"/>
              </a:rPr>
              <a:t>Factores personales y asociados a la tarea</a:t>
            </a:r>
          </a:p>
          <a:p>
            <a:pPr algn="l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En esta situación, ¿qué controla el trabajador y qué no? 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¿Cuáles peligros podemos identificar?¿Cuáles riesgos?</a:t>
            </a:r>
          </a:p>
          <a:p>
            <a:pPr algn="l" marL="675640" indent="-337820" lvl="1">
              <a:lnSpc>
                <a:spcPts val="3359"/>
              </a:lnSpc>
            </a:pPr>
          </a:p>
          <a:p>
            <a:pPr algn="l" marL="675640" indent="-337820" lvl="1">
              <a:lnSpc>
                <a:spcPts val="3359"/>
              </a:lnSpc>
            </a:pPr>
            <a:r>
              <a:rPr lang="en-US" b="true" sz="2799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Conclusiones: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¿Cómo voy a reducir el riesgo?</a:t>
            </a:r>
          </a:p>
          <a:p>
            <a:pPr algn="l" marL="675640" indent="-337820" lvl="1">
              <a:lnSpc>
                <a:spcPts val="335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¿Qué puedo cambiar en mi rutina para reducir el riesgo?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51597" y="2680545"/>
            <a:ext cx="7783287" cy="952500"/>
            <a:chOff x="0" y="0"/>
            <a:chExt cx="10377716" cy="127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377678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377678">
                  <a:moveTo>
                    <a:pt x="0" y="0"/>
                  </a:moveTo>
                  <a:lnTo>
                    <a:pt x="10377678" y="0"/>
                  </a:lnTo>
                  <a:lnTo>
                    <a:pt x="10377678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DBF000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8238477" y="2698947"/>
            <a:ext cx="2484149" cy="766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>
                <a:solidFill>
                  <a:srgbClr val="FFFFFF"/>
                </a:solidFill>
                <a:latin typeface="Gotham"/>
                <a:ea typeface="Gotham"/>
                <a:cs typeface="Gotham"/>
                <a:sym typeface="Gotham"/>
              </a:rPr>
              <a:t>CASO 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149034" y="2680545"/>
            <a:ext cx="1085850" cy="952500"/>
            <a:chOff x="0" y="0"/>
            <a:chExt cx="1447800" cy="127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4478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447800">
                  <a:moveTo>
                    <a:pt x="0" y="0"/>
                  </a:moveTo>
                  <a:lnTo>
                    <a:pt x="1447800" y="0"/>
                  </a:lnTo>
                  <a:lnTo>
                    <a:pt x="14478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CFFD9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3416582" y="2833973"/>
            <a:ext cx="475402" cy="601228"/>
          </a:xfrm>
          <a:custGeom>
            <a:avLst/>
            <a:gdLst/>
            <a:ahLst/>
            <a:cxnLst/>
            <a:rect r="r" b="b" t="t" l="l"/>
            <a:pathLst>
              <a:path h="601228" w="475402">
                <a:moveTo>
                  <a:pt x="0" y="0"/>
                </a:moveTo>
                <a:lnTo>
                  <a:pt x="475402" y="0"/>
                </a:lnTo>
                <a:lnTo>
                  <a:pt x="475402" y="601228"/>
                </a:lnTo>
                <a:lnTo>
                  <a:pt x="0" y="6012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23" id="23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6" id="26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8" id="28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31" id="31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2697" y="9017003"/>
            <a:ext cx="18288000" cy="1269997"/>
            <a:chOff x="0" y="0"/>
            <a:chExt cx="24384000" cy="1693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693291"/>
            </a:xfrm>
            <a:custGeom>
              <a:avLst/>
              <a:gdLst/>
              <a:ahLst/>
              <a:cxnLst/>
              <a:rect r="r" b="b" t="t" l="l"/>
              <a:pathLst>
                <a:path h="1693291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693291"/>
                  </a:lnTo>
                  <a:lnTo>
                    <a:pt x="0" y="1693291"/>
                  </a:lnTo>
                  <a:close/>
                </a:path>
              </a:pathLst>
            </a:custGeom>
            <a:solidFill>
              <a:srgbClr val="F2F2F2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1197" y="9391650"/>
            <a:ext cx="2895600" cy="620382"/>
            <a:chOff x="0" y="0"/>
            <a:chExt cx="3860800" cy="827176"/>
          </a:xfrm>
        </p:grpSpPr>
        <p:sp>
          <p:nvSpPr>
            <p:cNvPr name="Freeform 5" id="5">
              <a:hlinkClick r:id="rId2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00B6AE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Problematización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451597" y="9391650"/>
            <a:ext cx="2895600" cy="620382"/>
            <a:chOff x="0" y="0"/>
            <a:chExt cx="3860800" cy="827176"/>
          </a:xfrm>
        </p:grpSpPr>
        <p:sp>
          <p:nvSpPr>
            <p:cNvPr name="Freeform 8" id="8">
              <a:hlinkClick r:id="rId3" action="ppaction://hlinksldjump"/>
            </p:cNvPr>
            <p:cNvSpPr/>
            <p:nvPr/>
          </p:nvSpPr>
          <p:spPr>
            <a:xfrm flipH="false" flipV="false" rot="0">
              <a:off x="0" y="0"/>
              <a:ext cx="3860800" cy="827278"/>
            </a:xfrm>
            <a:custGeom>
              <a:avLst/>
              <a:gdLst/>
              <a:ahLst/>
              <a:cxnLst/>
              <a:rect r="r" b="b" t="t" l="l"/>
              <a:pathLst>
                <a:path h="827278" w="3860800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3722878" y="0"/>
                  </a:lnTo>
                  <a:cubicBezTo>
                    <a:pt x="3799078" y="0"/>
                    <a:pt x="3860800" y="61722"/>
                    <a:pt x="3860800" y="137922"/>
                  </a:cubicBezTo>
                  <a:lnTo>
                    <a:pt x="3860800" y="689356"/>
                  </a:lnTo>
                  <a:cubicBezTo>
                    <a:pt x="3860800" y="765556"/>
                    <a:pt x="3799078" y="827278"/>
                    <a:pt x="3722878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23305E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3860800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Exploración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651997" y="9391650"/>
            <a:ext cx="3186436" cy="620382"/>
            <a:chOff x="0" y="0"/>
            <a:chExt cx="4248582" cy="827176"/>
          </a:xfrm>
        </p:grpSpPr>
        <p:sp>
          <p:nvSpPr>
            <p:cNvPr name="Freeform 11" id="11">
              <a:hlinkClick r:id="rId4" action="ppaction://hlinksldjump"/>
            </p:cNvPr>
            <p:cNvSpPr/>
            <p:nvPr/>
          </p:nvSpPr>
          <p:spPr>
            <a:xfrm flipH="false" flipV="false" rot="0">
              <a:off x="0" y="0"/>
              <a:ext cx="4248658" cy="827278"/>
            </a:xfrm>
            <a:custGeom>
              <a:avLst/>
              <a:gdLst/>
              <a:ahLst/>
              <a:cxnLst/>
              <a:rect r="r" b="b" t="t" l="l"/>
              <a:pathLst>
                <a:path h="827278" w="4248658">
                  <a:moveTo>
                    <a:pt x="0" y="137922"/>
                  </a:moveTo>
                  <a:cubicBezTo>
                    <a:pt x="0" y="61722"/>
                    <a:pt x="61722" y="0"/>
                    <a:pt x="137922" y="0"/>
                  </a:cubicBezTo>
                  <a:lnTo>
                    <a:pt x="4110736" y="0"/>
                  </a:lnTo>
                  <a:cubicBezTo>
                    <a:pt x="4186936" y="0"/>
                    <a:pt x="4248658" y="61722"/>
                    <a:pt x="4248658" y="137922"/>
                  </a:cubicBezTo>
                  <a:lnTo>
                    <a:pt x="4248658" y="689356"/>
                  </a:lnTo>
                  <a:cubicBezTo>
                    <a:pt x="4248658" y="765556"/>
                    <a:pt x="4186936" y="827278"/>
                    <a:pt x="4110736" y="827278"/>
                  </a:cubicBezTo>
                  <a:lnTo>
                    <a:pt x="137922" y="827278"/>
                  </a:lnTo>
                  <a:cubicBezTo>
                    <a:pt x="61722" y="827151"/>
                    <a:pt x="0" y="765429"/>
                    <a:pt x="0" y="689356"/>
                  </a:cubicBezTo>
                  <a:close/>
                </a:path>
              </a:pathLst>
            </a:custGeom>
            <a:solidFill>
              <a:srgbClr val="BED700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248582" cy="8271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40"/>
                </a:lnSpc>
              </a:pPr>
              <a:r>
                <a:rPr lang="en-US" sz="2200">
                  <a:solidFill>
                    <a:srgbClr val="FFFFFF"/>
                  </a:solidFill>
                  <a:latin typeface="Gotham"/>
                  <a:ea typeface="Gotham"/>
                  <a:cs typeface="Gotham"/>
                  <a:sym typeface="Gotham"/>
                </a:rPr>
                <a:t>De vuelta al trabajo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3523574" y="2349189"/>
            <a:ext cx="11353590" cy="3180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5599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EVALUACIÓN</a:t>
            </a:r>
          </a:p>
          <a:p>
            <a:pPr algn="ctr">
              <a:lnSpc>
                <a:spcPts val="4800"/>
              </a:lnSpc>
            </a:pPr>
            <a:r>
              <a:rPr lang="en-US" sz="4000" b="true">
                <a:solidFill>
                  <a:srgbClr val="000000"/>
                </a:solidFill>
                <a:latin typeface="Gotham Bold"/>
                <a:ea typeface="Gotham Bold"/>
                <a:cs typeface="Gotham Bold"/>
                <a:sym typeface="Gotham Bold"/>
              </a:rPr>
              <a:t>Principales aprendizajes</a:t>
            </a:r>
          </a:p>
          <a:p>
            <a:pPr algn="ctr">
              <a:lnSpc>
                <a:spcPts val="3840"/>
              </a:lnSpc>
            </a:pP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¿Qué aspectos de lo aprendido</a:t>
            </a:r>
          </a:p>
          <a:p>
            <a:pPr algn="ctr">
              <a:lnSpc>
                <a:spcPts val="3840"/>
              </a:lnSpc>
            </a:pPr>
            <a:r>
              <a:rPr lang="en-US" sz="3200">
                <a:solidFill>
                  <a:srgbClr val="000000"/>
                </a:solidFill>
                <a:latin typeface="Gotham"/>
                <a:ea typeface="Gotham"/>
                <a:cs typeface="Gotham"/>
                <a:sym typeface="Gotham"/>
              </a:rPr>
              <a:t>puedo aplicar de vuelta al trabajo?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7928534" y="5971080"/>
            <a:ext cx="2543651" cy="2543651"/>
            <a:chOff x="0" y="0"/>
            <a:chExt cx="3391535" cy="339153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391535" cy="3391535"/>
            </a:xfrm>
            <a:custGeom>
              <a:avLst/>
              <a:gdLst/>
              <a:ahLst/>
              <a:cxnLst/>
              <a:rect r="r" b="b" t="t" l="l"/>
              <a:pathLst>
                <a:path h="3391535" w="3391535">
                  <a:moveTo>
                    <a:pt x="0" y="0"/>
                  </a:moveTo>
                  <a:lnTo>
                    <a:pt x="3391535" y="0"/>
                  </a:lnTo>
                  <a:lnTo>
                    <a:pt x="3391535" y="3391535"/>
                  </a:lnTo>
                  <a:lnTo>
                    <a:pt x="0" y="33915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-414411" y="10287"/>
            <a:ext cx="19141198" cy="1782205"/>
            <a:chOff x="0" y="0"/>
            <a:chExt cx="25521598" cy="2376274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0"/>
              <a:ext cx="25521598" cy="2000707"/>
              <a:chOff x="0" y="0"/>
              <a:chExt cx="3938518" cy="308751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3938518" cy="308751"/>
              </a:xfrm>
              <a:custGeom>
                <a:avLst/>
                <a:gdLst/>
                <a:ahLst/>
                <a:cxnLst/>
                <a:rect r="r" b="b" t="t" l="l"/>
                <a:pathLst>
                  <a:path h="308751" w="3938518">
                    <a:moveTo>
                      <a:pt x="7900" y="0"/>
                    </a:moveTo>
                    <a:lnTo>
                      <a:pt x="3930619" y="0"/>
                    </a:lnTo>
                    <a:cubicBezTo>
                      <a:pt x="3934981" y="0"/>
                      <a:pt x="3938518" y="3537"/>
                      <a:pt x="3938518" y="7900"/>
                    </a:cubicBezTo>
                    <a:lnTo>
                      <a:pt x="3938518" y="300851"/>
                    </a:lnTo>
                    <a:cubicBezTo>
                      <a:pt x="3938518" y="305214"/>
                      <a:pt x="3934981" y="308751"/>
                      <a:pt x="3930619" y="308751"/>
                    </a:cubicBezTo>
                    <a:lnTo>
                      <a:pt x="7900" y="308751"/>
                    </a:lnTo>
                    <a:cubicBezTo>
                      <a:pt x="3537" y="308751"/>
                      <a:pt x="0" y="305214"/>
                      <a:pt x="0" y="300851"/>
                    </a:cubicBezTo>
                    <a:lnTo>
                      <a:pt x="0" y="7900"/>
                    </a:lnTo>
                    <a:cubicBezTo>
                      <a:pt x="0" y="3537"/>
                      <a:pt x="3537" y="0"/>
                      <a:pt x="7900" y="0"/>
                    </a:cubicBezTo>
                    <a:close/>
                  </a:path>
                </a:pathLst>
              </a:custGeom>
              <a:solidFill>
                <a:srgbClr val="014AAD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3938518" cy="35637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0" id="20"/>
            <p:cNvSpPr txBox="true"/>
            <p:nvPr/>
          </p:nvSpPr>
          <p:spPr>
            <a:xfrm rot="0">
              <a:off x="1625011" y="520786"/>
              <a:ext cx="5910492" cy="6118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845"/>
                </a:lnSpc>
                <a:spcBef>
                  <a:spcPct val="0"/>
                </a:spcBef>
              </a:pPr>
              <a:r>
                <a:rPr lang="en-US" sz="2746" spc="170">
                  <a:solidFill>
                    <a:srgbClr val="38B6FF"/>
                  </a:solidFill>
                  <a:latin typeface="Russo One"/>
                  <a:ea typeface="Russo One"/>
                  <a:cs typeface="Russo One"/>
                  <a:sym typeface="Russo One"/>
                </a:rPr>
                <a:t>PREVESAFE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421811" y="1104032"/>
              <a:ext cx="6350000" cy="318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90"/>
                </a:lnSpc>
                <a:spcBef>
                  <a:spcPct val="0"/>
                </a:spcBef>
              </a:pPr>
              <a:r>
                <a:rPr lang="en-US" sz="1493" spc="241">
                  <a:solidFill>
                    <a:srgbClr val="FFFFFF"/>
                  </a:solidFill>
                  <a:latin typeface="Russo One"/>
                  <a:ea typeface="Russo One"/>
                  <a:cs typeface="Russo One"/>
                  <a:sym typeface="Russo One"/>
                </a:rPr>
                <a:t>CAPACITACION</a:t>
              </a:r>
            </a:p>
          </p:txBody>
        </p:sp>
        <p:grpSp>
          <p:nvGrpSpPr>
            <p:cNvPr name="Group 22" id="22"/>
            <p:cNvGrpSpPr/>
            <p:nvPr/>
          </p:nvGrpSpPr>
          <p:grpSpPr>
            <a:xfrm rot="0">
              <a:off x="227520" y="2000707"/>
              <a:ext cx="25066559" cy="375567"/>
              <a:chOff x="0" y="0"/>
              <a:chExt cx="3868296" cy="57958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3868296" cy="57958"/>
              </a:xfrm>
              <a:custGeom>
                <a:avLst/>
                <a:gdLst/>
                <a:ahLst/>
                <a:cxnLst/>
                <a:rect r="r" b="b" t="t" l="l"/>
                <a:pathLst>
                  <a:path h="57958" w="3868296">
                    <a:moveTo>
                      <a:pt x="8043" y="0"/>
                    </a:moveTo>
                    <a:lnTo>
                      <a:pt x="3860253" y="0"/>
                    </a:lnTo>
                    <a:cubicBezTo>
                      <a:pt x="3862386" y="0"/>
                      <a:pt x="3864432" y="847"/>
                      <a:pt x="3865940" y="2356"/>
                    </a:cubicBezTo>
                    <a:cubicBezTo>
                      <a:pt x="3867449" y="3864"/>
                      <a:pt x="3868296" y="5910"/>
                      <a:pt x="3868296" y="8043"/>
                    </a:cubicBezTo>
                    <a:lnTo>
                      <a:pt x="3868296" y="49915"/>
                    </a:lnTo>
                    <a:cubicBezTo>
                      <a:pt x="3868296" y="54357"/>
                      <a:pt x="3864695" y="57958"/>
                      <a:pt x="3860253" y="57958"/>
                    </a:cubicBezTo>
                    <a:lnTo>
                      <a:pt x="8043" y="57958"/>
                    </a:lnTo>
                    <a:cubicBezTo>
                      <a:pt x="5910" y="57958"/>
                      <a:pt x="3864" y="57110"/>
                      <a:pt x="2356" y="55602"/>
                    </a:cubicBezTo>
                    <a:cubicBezTo>
                      <a:pt x="847" y="54094"/>
                      <a:pt x="0" y="52048"/>
                      <a:pt x="0" y="49915"/>
                    </a:cubicBezTo>
                    <a:lnTo>
                      <a:pt x="0" y="8043"/>
                    </a:lnTo>
                    <a:cubicBezTo>
                      <a:pt x="0" y="5910"/>
                      <a:pt x="847" y="3864"/>
                      <a:pt x="2356" y="2356"/>
                    </a:cubicBezTo>
                    <a:cubicBezTo>
                      <a:pt x="3864" y="847"/>
                      <a:pt x="5910" y="0"/>
                      <a:pt x="8043" y="0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0" y="-47625"/>
                <a:ext cx="3868296" cy="1055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1271965" y="349529"/>
              <a:ext cx="1304366" cy="1301648"/>
            </a:xfrm>
            <a:custGeom>
              <a:avLst/>
              <a:gdLst/>
              <a:ahLst/>
              <a:cxnLst/>
              <a:rect r="r" b="b" t="t" l="l"/>
              <a:pathLst>
                <a:path h="1301648" w="1304366">
                  <a:moveTo>
                    <a:pt x="0" y="0"/>
                  </a:moveTo>
                  <a:lnTo>
                    <a:pt x="1304365" y="0"/>
                  </a:lnTo>
                  <a:lnTo>
                    <a:pt x="1304365" y="1301648"/>
                  </a:lnTo>
                  <a:lnTo>
                    <a:pt x="0" y="1301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8248164" y="321354"/>
            <a:ext cx="918053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359"/>
              </a:lnSpc>
            </a:pPr>
            <a:r>
              <a:rPr lang="en-US" b="true" sz="2799">
                <a:solidFill>
                  <a:srgbClr val="FCFFD9"/>
                </a:solidFill>
                <a:latin typeface="Gotham Bold"/>
                <a:ea typeface="Gotham Bold"/>
                <a:cs typeface="Gotham Bold"/>
                <a:sym typeface="Gotham Bold"/>
              </a:rPr>
              <a:t>ADMINISTRACIÓN Y CONTROL DE RIESGOS PARA LINEA DE MANDO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DAHBk23qVIg</dc:identifier>
  <dcterms:modified xsi:type="dcterms:W3CDTF">2011-08-01T06:04:30Z</dcterms:modified>
  <cp:revision>1</cp:revision>
  <dc:title>Capacitación ADMINISTRACIÓN Y CONTROL DE RIESGOS PARA LINEA DE MANDO</dc:title>
</cp:coreProperties>
</file>